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368" r:id="rId2"/>
    <p:sldId id="257" r:id="rId3"/>
    <p:sldId id="258" r:id="rId4"/>
    <p:sldId id="271" r:id="rId5"/>
    <p:sldId id="272" r:id="rId6"/>
    <p:sldId id="273" r:id="rId7"/>
    <p:sldId id="274" r:id="rId8"/>
    <p:sldId id="281" r:id="rId9"/>
    <p:sldId id="262" r:id="rId10"/>
    <p:sldId id="260" r:id="rId11"/>
    <p:sldId id="261" r:id="rId12"/>
    <p:sldId id="263" r:id="rId13"/>
    <p:sldId id="264" r:id="rId14"/>
    <p:sldId id="265" r:id="rId15"/>
    <p:sldId id="266" r:id="rId16"/>
    <p:sldId id="267" r:id="rId17"/>
    <p:sldId id="268" r:id="rId18"/>
    <p:sldId id="269" r:id="rId19"/>
    <p:sldId id="270"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3" r:id="rId37"/>
    <p:sldId id="294" r:id="rId38"/>
    <p:sldId id="306" r:id="rId39"/>
    <p:sldId id="386" r:id="rId40"/>
    <p:sldId id="302" r:id="rId41"/>
    <p:sldId id="303" r:id="rId42"/>
    <p:sldId id="304" r:id="rId43"/>
    <p:sldId id="305" r:id="rId44"/>
    <p:sldId id="371" r:id="rId45"/>
    <p:sldId id="372" r:id="rId46"/>
    <p:sldId id="373" r:id="rId47"/>
    <p:sldId id="295" r:id="rId48"/>
    <p:sldId id="296" r:id="rId49"/>
    <p:sldId id="297" r:id="rId50"/>
    <p:sldId id="298" r:id="rId51"/>
    <p:sldId id="301" r:id="rId52"/>
    <p:sldId id="299" r:id="rId53"/>
    <p:sldId id="300"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37" r:id="rId75"/>
    <p:sldId id="327" r:id="rId76"/>
    <p:sldId id="328" r:id="rId77"/>
    <p:sldId id="329" r:id="rId78"/>
    <p:sldId id="330" r:id="rId79"/>
    <p:sldId id="331" r:id="rId80"/>
    <p:sldId id="332" r:id="rId81"/>
    <p:sldId id="333" r:id="rId82"/>
    <p:sldId id="334" r:id="rId83"/>
    <p:sldId id="335" r:id="rId84"/>
    <p:sldId id="336" r:id="rId85"/>
    <p:sldId id="338" r:id="rId86"/>
    <p:sldId id="339" r:id="rId87"/>
    <p:sldId id="387" r:id="rId88"/>
    <p:sldId id="340" r:id="rId89"/>
    <p:sldId id="341" r:id="rId90"/>
    <p:sldId id="390" r:id="rId91"/>
    <p:sldId id="389" r:id="rId92"/>
    <p:sldId id="388" r:id="rId93"/>
    <p:sldId id="342" r:id="rId94"/>
    <p:sldId id="343" r:id="rId95"/>
    <p:sldId id="357" r:id="rId96"/>
    <p:sldId id="366" r:id="rId97"/>
    <p:sldId id="358" r:id="rId98"/>
    <p:sldId id="345" r:id="rId99"/>
    <p:sldId id="359" r:id="rId100"/>
    <p:sldId id="360" r:id="rId101"/>
    <p:sldId id="344" r:id="rId102"/>
    <p:sldId id="361" r:id="rId103"/>
    <p:sldId id="354" r:id="rId104"/>
    <p:sldId id="374" r:id="rId105"/>
    <p:sldId id="355" r:id="rId106"/>
    <p:sldId id="362" r:id="rId107"/>
    <p:sldId id="346" r:id="rId108"/>
    <p:sldId id="363" r:id="rId109"/>
    <p:sldId id="364" r:id="rId110"/>
    <p:sldId id="365" r:id="rId111"/>
    <p:sldId id="347" r:id="rId112"/>
    <p:sldId id="348" r:id="rId113"/>
    <p:sldId id="349" r:id="rId114"/>
    <p:sldId id="350" r:id="rId115"/>
    <p:sldId id="351" r:id="rId116"/>
    <p:sldId id="352" r:id="rId117"/>
    <p:sldId id="353" r:id="rId118"/>
    <p:sldId id="384" r:id="rId119"/>
    <p:sldId id="385" r:id="rId120"/>
    <p:sldId id="383" r:id="rId121"/>
    <p:sldId id="382" r:id="rId122"/>
    <p:sldId id="356" r:id="rId123"/>
    <p:sldId id="375" r:id="rId124"/>
    <p:sldId id="376" r:id="rId125"/>
    <p:sldId id="381" r:id="rId126"/>
    <p:sldId id="379" r:id="rId127"/>
    <p:sldId id="377" r:id="rId128"/>
    <p:sldId id="380" r:id="rId129"/>
    <p:sldId id="378" r:id="rId130"/>
    <p:sldId id="369" r:id="rId131"/>
    <p:sldId id="367" r:id="rId132"/>
    <p:sldId id="370" r:id="rId1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32501-33A0-47DA-93AF-96CEF7DA8F25}" type="datetimeFigureOut">
              <a:rPr lang="en-US" smtClean="0"/>
              <a:t>3/3/2020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76FBF1-8ACA-46B1-8D1B-4BA928B101F3}" type="slidenum">
              <a:rPr lang="en-US" smtClean="0"/>
              <a:t>‹#›</a:t>
            </a:fld>
            <a:endParaRPr lang="en-US"/>
          </a:p>
        </p:txBody>
      </p:sp>
    </p:spTree>
    <p:extLst>
      <p:ext uri="{BB962C8B-B14F-4D97-AF65-F5344CB8AC3E}">
        <p14:creationId xmlns:p14="http://schemas.microsoft.com/office/powerpoint/2010/main" val="3850581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76FBF1-8ACA-46B1-8D1B-4BA928B101F3}" type="slidenum">
              <a:rPr lang="en-US" smtClean="0"/>
              <a:t>28</a:t>
            </a:fld>
            <a:endParaRPr lang="en-US"/>
          </a:p>
        </p:txBody>
      </p:sp>
    </p:spTree>
    <p:extLst>
      <p:ext uri="{BB962C8B-B14F-4D97-AF65-F5344CB8AC3E}">
        <p14:creationId xmlns:p14="http://schemas.microsoft.com/office/powerpoint/2010/main" val="2883206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76FBF1-8ACA-46B1-8D1B-4BA928B101F3}" type="slidenum">
              <a:rPr lang="en-US" smtClean="0"/>
              <a:t>53</a:t>
            </a:fld>
            <a:endParaRPr lang="en-US"/>
          </a:p>
        </p:txBody>
      </p:sp>
    </p:spTree>
    <p:extLst>
      <p:ext uri="{BB962C8B-B14F-4D97-AF65-F5344CB8AC3E}">
        <p14:creationId xmlns:p14="http://schemas.microsoft.com/office/powerpoint/2010/main" val="2587137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76FBF1-8ACA-46B1-8D1B-4BA928B101F3}" type="slidenum">
              <a:rPr lang="en-US" smtClean="0"/>
              <a:t>86</a:t>
            </a:fld>
            <a:endParaRPr lang="en-US"/>
          </a:p>
        </p:txBody>
      </p:sp>
    </p:spTree>
    <p:extLst>
      <p:ext uri="{BB962C8B-B14F-4D97-AF65-F5344CB8AC3E}">
        <p14:creationId xmlns:p14="http://schemas.microsoft.com/office/powerpoint/2010/main" val="1048056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F331F7-27B9-4958-AB68-EB3B95B94732}"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2538901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331F7-27B9-4958-AB68-EB3B95B94732}"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395798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331F7-27B9-4958-AB68-EB3B95B94732}"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656986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331F7-27B9-4958-AB68-EB3B95B94732}"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3986273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F331F7-27B9-4958-AB68-EB3B95B94732}"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391009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F331F7-27B9-4958-AB68-EB3B95B94732}" type="datetimeFigureOut">
              <a:rPr lang="en-US" smtClean="0"/>
              <a:t>3/3/2020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3553738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F331F7-27B9-4958-AB68-EB3B95B94732}" type="datetimeFigureOut">
              <a:rPr lang="en-US" smtClean="0"/>
              <a:t>3/3/2020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268403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F331F7-27B9-4958-AB68-EB3B95B94732}" type="datetimeFigureOut">
              <a:rPr lang="en-US" smtClean="0"/>
              <a:t>3/3/2020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2888306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F331F7-27B9-4958-AB68-EB3B95B94732}" type="datetimeFigureOut">
              <a:rPr lang="en-US" smtClean="0"/>
              <a:t>3/3/2020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475454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F331F7-27B9-4958-AB68-EB3B95B94732}" type="datetimeFigureOut">
              <a:rPr lang="en-US" smtClean="0"/>
              <a:t>3/3/2020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2742823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F331F7-27B9-4958-AB68-EB3B95B94732}" type="datetimeFigureOut">
              <a:rPr lang="en-US" smtClean="0"/>
              <a:t>3/3/2020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E2687-6B36-4CDD-ABF9-BDA4DA6595AA}" type="slidenum">
              <a:rPr lang="en-US" smtClean="0"/>
              <a:t>‹#›</a:t>
            </a:fld>
            <a:endParaRPr lang="en-US"/>
          </a:p>
        </p:txBody>
      </p:sp>
    </p:spTree>
    <p:extLst>
      <p:ext uri="{BB962C8B-B14F-4D97-AF65-F5344CB8AC3E}">
        <p14:creationId xmlns:p14="http://schemas.microsoft.com/office/powerpoint/2010/main" val="2449574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F331F7-27B9-4958-AB68-EB3B95B94732}" type="datetimeFigureOut">
              <a:rPr lang="en-US" smtClean="0"/>
              <a:t>3/3/2020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E2687-6B36-4CDD-ABF9-BDA4DA6595AA}" type="slidenum">
              <a:rPr lang="en-US" smtClean="0"/>
              <a:t>‹#›</a:t>
            </a:fld>
            <a:endParaRPr lang="en-US"/>
          </a:p>
        </p:txBody>
      </p:sp>
    </p:spTree>
    <p:extLst>
      <p:ext uri="{BB962C8B-B14F-4D97-AF65-F5344CB8AC3E}">
        <p14:creationId xmlns:p14="http://schemas.microsoft.com/office/powerpoint/2010/main" val="79881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2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2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hyperlink" Target="http://www.w3schools.com/bootstrap/" TargetMode="External"/><Relationship Id="rId1" Type="http://schemas.openxmlformats.org/officeDocument/2006/relationships/slideLayout" Target="../slideLayouts/slideLayout2.xml"/><Relationship Id="rId5" Type="http://schemas.openxmlformats.org/officeDocument/2006/relationships/hyperlink" Target="http://www.csstutorials.com/" TargetMode="External"/><Relationship Id="rId4" Type="http://schemas.openxmlformats.org/officeDocument/2006/relationships/hyperlink" Target="http://www.htmltutorials.com/" TargetMode="External"/></Relationships>
</file>

<file path=ppt/slides/_rels/slide13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tag_address.asp" TargetMode="External"/><Relationship Id="rId7" Type="http://schemas.openxmlformats.org/officeDocument/2006/relationships/hyperlink" Target="https://www.w3schools.com/tags/tag_q.asp" TargetMode="External"/><Relationship Id="rId2" Type="http://schemas.openxmlformats.org/officeDocument/2006/relationships/hyperlink" Target="https://www.w3schools.com/tags/tag_abbr.asp" TargetMode="External"/><Relationship Id="rId1" Type="http://schemas.openxmlformats.org/officeDocument/2006/relationships/slideLayout" Target="../slideLayouts/slideLayout2.xml"/><Relationship Id="rId6" Type="http://schemas.openxmlformats.org/officeDocument/2006/relationships/hyperlink" Target="https://www.w3schools.com/tags/tag_cite.asp" TargetMode="External"/><Relationship Id="rId5" Type="http://schemas.openxmlformats.org/officeDocument/2006/relationships/hyperlink" Target="https://www.w3schools.com/tags/tag_blockquote.asp" TargetMode="External"/><Relationship Id="rId4" Type="http://schemas.openxmlformats.org/officeDocument/2006/relationships/hyperlink" Target="https://www.w3schools.com/tags/tag_bdo.asp"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Welcome to my presentation on HTML, CSS, Bootstrap</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b="1" dirty="0"/>
              <a:t>Presented to:</a:t>
            </a:r>
          </a:p>
          <a:p>
            <a:pPr marL="0" indent="0">
              <a:buNone/>
            </a:pPr>
            <a:r>
              <a:rPr lang="en-US" dirty="0" smtClean="0"/>
              <a:t>         Grid Solutions</a:t>
            </a:r>
            <a:endParaRPr lang="en-US" dirty="0"/>
          </a:p>
          <a:p>
            <a:endParaRPr lang="en-US" dirty="0" smtClean="0"/>
          </a:p>
          <a:p>
            <a:endParaRPr lang="en-US" dirty="0"/>
          </a:p>
          <a:p>
            <a:pPr marL="0" indent="0">
              <a:buNone/>
            </a:pPr>
            <a:r>
              <a:rPr lang="en-US" dirty="0" smtClean="0"/>
              <a:t>                                              </a:t>
            </a:r>
            <a:r>
              <a:rPr lang="en-US" b="1" dirty="0" smtClean="0"/>
              <a:t>Presented By           </a:t>
            </a:r>
          </a:p>
          <a:p>
            <a:pPr marL="0" indent="0">
              <a:buNone/>
            </a:pPr>
            <a:r>
              <a:rPr lang="en-US" dirty="0" smtClean="0"/>
              <a:t>                                                   Md. </a:t>
            </a:r>
            <a:r>
              <a:rPr lang="en-US" dirty="0" err="1" smtClean="0"/>
              <a:t>Ashik</a:t>
            </a:r>
            <a:r>
              <a:rPr lang="en-US" dirty="0"/>
              <a:t> </a:t>
            </a:r>
            <a:r>
              <a:rPr lang="en-US" dirty="0" smtClean="0"/>
              <a:t>Mahmud</a:t>
            </a:r>
            <a:endParaRPr lang="en-US" dirty="0"/>
          </a:p>
        </p:txBody>
      </p:sp>
    </p:spTree>
    <p:extLst>
      <p:ext uri="{BB962C8B-B14F-4D97-AF65-F5344CB8AC3E}">
        <p14:creationId xmlns:p14="http://schemas.microsoft.com/office/powerpoint/2010/main" val="3249675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20000"/>
              <a:lumOff val="80000"/>
            </a:schemeClr>
          </a:solidFill>
        </p:spPr>
        <p:txBody>
          <a:bodyPr/>
          <a:lstStyle/>
          <a:p>
            <a:r>
              <a:rPr lang="en-US" dirty="0" smtClean="0"/>
              <a:t>Write Some HTML</a:t>
            </a:r>
            <a:endParaRPr lang="en-US" dirty="0"/>
          </a:p>
        </p:txBody>
      </p:sp>
      <p:sp>
        <p:nvSpPr>
          <p:cNvPr id="4" name="Content Placeholder 1"/>
          <p:cNvSpPr>
            <a:spLocks noGrp="1"/>
          </p:cNvSpPr>
          <p:nvPr>
            <p:ph idx="1"/>
          </p:nvPr>
        </p:nvSpPr>
        <p:spPr/>
        <p:txBody>
          <a:bodyPr/>
          <a:lstStyle/>
          <a:p>
            <a:pPr>
              <a:buFont typeface="Wingdings 3" pitchFamily="18" charset="2"/>
              <a:buNone/>
            </a:pPr>
            <a:r>
              <a:rPr lang="en-US" altLang="en-US" sz="1800" dirty="0" smtClean="0"/>
              <a:t>&lt;!DOCTYPE html&gt;</a:t>
            </a:r>
            <a:br>
              <a:rPr lang="en-US" altLang="en-US" sz="1800" dirty="0" smtClean="0"/>
            </a:br>
            <a:r>
              <a:rPr lang="en-US" altLang="en-US" sz="1800" dirty="0" smtClean="0"/>
              <a:t>&lt;html&gt;</a:t>
            </a:r>
            <a:br>
              <a:rPr lang="en-US" altLang="en-US" sz="1800" dirty="0" smtClean="0"/>
            </a:br>
            <a:r>
              <a:rPr lang="en-US" altLang="en-US" sz="1800" dirty="0" smtClean="0"/>
              <a:t>&lt;body&gt;</a:t>
            </a:r>
            <a:br>
              <a:rPr lang="en-US" altLang="en-US" sz="1800" dirty="0" smtClean="0"/>
            </a:br>
            <a:r>
              <a:rPr lang="en-US" altLang="en-US" sz="1800" dirty="0" smtClean="0"/>
              <a:t/>
            </a:r>
            <a:br>
              <a:rPr lang="en-US" altLang="en-US" sz="1800" dirty="0" smtClean="0"/>
            </a:br>
            <a:r>
              <a:rPr lang="en-US" altLang="en-US" sz="1800" dirty="0" smtClean="0"/>
              <a:t>&lt;h1&gt;My First Heading&lt;/h1&gt;</a:t>
            </a:r>
            <a:br>
              <a:rPr lang="en-US" altLang="en-US" sz="1800" dirty="0" smtClean="0"/>
            </a:br>
            <a:r>
              <a:rPr lang="en-US" altLang="en-US" sz="1800" dirty="0" smtClean="0"/>
              <a:t/>
            </a:r>
            <a:br>
              <a:rPr lang="en-US" altLang="en-US" sz="1800" dirty="0" smtClean="0"/>
            </a:br>
            <a:r>
              <a:rPr lang="en-US" altLang="en-US" sz="1800" dirty="0" smtClean="0"/>
              <a:t>&lt;p&gt;My first paragraph.&lt;/p&gt;</a:t>
            </a:r>
            <a:br>
              <a:rPr lang="en-US" altLang="en-US" sz="1800" dirty="0" smtClean="0"/>
            </a:br>
            <a:r>
              <a:rPr lang="en-US" altLang="en-US" sz="1800" dirty="0" smtClean="0"/>
              <a:t/>
            </a:r>
            <a:br>
              <a:rPr lang="en-US" altLang="en-US" sz="1800" dirty="0" smtClean="0"/>
            </a:br>
            <a:r>
              <a:rPr lang="en-US" altLang="en-US" sz="1800" dirty="0" smtClean="0"/>
              <a:t>&lt;/body&gt;</a:t>
            </a:r>
            <a:br>
              <a:rPr lang="en-US" altLang="en-US" sz="1800" dirty="0" smtClean="0"/>
            </a:br>
            <a:r>
              <a:rPr lang="en-US" altLang="en-US" sz="1800" dirty="0" smtClean="0"/>
              <a:t>&lt;/html&gt;</a:t>
            </a:r>
          </a:p>
        </p:txBody>
      </p:sp>
      <p:pic>
        <p:nvPicPr>
          <p:cNvPr id="5" name="Picture 2" descr="C:\Users\User\Deskto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836" y="1524000"/>
            <a:ext cx="44164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7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accent6">
              <a:lumMod val="75000"/>
            </a:schemeClr>
          </a:solidFill>
        </p:spPr>
        <p:txBody>
          <a:bodyPr/>
          <a:lstStyle/>
          <a:p>
            <a:r>
              <a:rPr lang="en-US" dirty="0" smtClean="0"/>
              <a:t>Image</a:t>
            </a:r>
            <a:endParaRPr lang="en-US" dirty="0"/>
          </a:p>
        </p:txBody>
      </p:sp>
      <p:sp>
        <p:nvSpPr>
          <p:cNvPr id="3" name="Content Placeholder 2"/>
          <p:cNvSpPr>
            <a:spLocks noGrp="1"/>
          </p:cNvSpPr>
          <p:nvPr>
            <p:ph idx="1"/>
          </p:nvPr>
        </p:nvSpPr>
        <p:spPr>
          <a:xfrm>
            <a:off x="457200" y="990600"/>
            <a:ext cx="8229600" cy="5135563"/>
          </a:xfrm>
        </p:spPr>
        <p:txBody>
          <a:bodyPr/>
          <a:lstStyle/>
          <a:p>
            <a:r>
              <a:rPr lang="en-US" dirty="0"/>
              <a:t> Renamed .</a:t>
            </a:r>
            <a:r>
              <a:rPr lang="en-US" dirty="0" err="1"/>
              <a:t>img-respnsive</a:t>
            </a:r>
            <a:r>
              <a:rPr lang="en-US" dirty="0"/>
              <a:t> to .</a:t>
            </a:r>
            <a:r>
              <a:rPr lang="en-US" dirty="0" err="1" smtClean="0"/>
              <a:t>img</a:t>
            </a:r>
            <a:r>
              <a:rPr lang="en-US" dirty="0" smtClean="0"/>
              <a:t>-fluid</a:t>
            </a:r>
          </a:p>
          <a:p>
            <a:r>
              <a:rPr lang="en-US" dirty="0" smtClean="0"/>
              <a:t>Renamed </a:t>
            </a:r>
            <a:r>
              <a:rPr lang="en-US" dirty="0"/>
              <a:t>.</a:t>
            </a:r>
            <a:r>
              <a:rPr lang="en-US" dirty="0" err="1"/>
              <a:t>img</a:t>
            </a:r>
            <a:r>
              <a:rPr lang="en-US" dirty="0"/>
              <a:t>-rounded to .rounded </a:t>
            </a:r>
          </a:p>
          <a:p>
            <a:r>
              <a:rPr lang="en-US" dirty="0" smtClean="0"/>
              <a:t>Renamed </a:t>
            </a:r>
            <a:r>
              <a:rPr lang="en-US" dirty="0" err="1"/>
              <a:t>img</a:t>
            </a:r>
            <a:r>
              <a:rPr lang="en-US" dirty="0"/>
              <a:t>-circle to .</a:t>
            </a:r>
            <a:r>
              <a:rPr lang="en-US" dirty="0" smtClean="0"/>
              <a:t>rounded-circle</a:t>
            </a:r>
          </a:p>
          <a:p>
            <a:r>
              <a:rPr lang="en-US" dirty="0" smtClean="0"/>
              <a:t>.</a:t>
            </a:r>
            <a:r>
              <a:rPr lang="en-US" dirty="0" err="1"/>
              <a:t>img</a:t>
            </a:r>
            <a:r>
              <a:rPr lang="en-US" dirty="0"/>
              <a:t>-thumbnail to give an image a rounded 1px border appearance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91000"/>
            <a:ext cx="8001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4127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accent6">
              <a:lumMod val="75000"/>
            </a:schemeClr>
          </a:solidFill>
        </p:spPr>
        <p:txBody>
          <a:bodyPr>
            <a:normAutofit fontScale="90000"/>
          </a:bodyPr>
          <a:lstStyle/>
          <a:p>
            <a:r>
              <a:rPr lang="en-US" dirty="0"/>
              <a:t> </a:t>
            </a:r>
            <a:r>
              <a:rPr lang="en-US" dirty="0" smtClean="0"/>
              <a:t/>
            </a:r>
            <a:br>
              <a:rPr lang="en-US" dirty="0" smtClean="0"/>
            </a:br>
            <a:r>
              <a:rPr lang="en-US" dirty="0" smtClean="0"/>
              <a:t>Containers</a:t>
            </a:r>
            <a:r>
              <a:rPr lang="en-US" dirty="0"/>
              <a:t/>
            </a:r>
            <a:br>
              <a:rPr lang="en-US" dirty="0"/>
            </a:b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6629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962400"/>
            <a:ext cx="48006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9763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accent6">
              <a:lumMod val="75000"/>
            </a:schemeClr>
          </a:solidFill>
        </p:spPr>
        <p:txBody>
          <a:bodyPr/>
          <a:lstStyle/>
          <a:p>
            <a:r>
              <a:rPr lang="en-US" dirty="0"/>
              <a:t>Grids</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602064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6" y="3200400"/>
            <a:ext cx="909558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5199" y="1089952"/>
            <a:ext cx="8638968" cy="369332"/>
          </a:xfrm>
          <a:prstGeom prst="rect">
            <a:avLst/>
          </a:prstGeom>
          <a:noFill/>
        </p:spPr>
        <p:txBody>
          <a:bodyPr wrap="none" rtlCol="0">
            <a:spAutoFit/>
          </a:bodyPr>
          <a:lstStyle/>
          <a:p>
            <a:r>
              <a:rPr lang="en-US" b="1" dirty="0"/>
              <a:t>Bootstrap's grid system is built with </a:t>
            </a:r>
            <a:r>
              <a:rPr lang="en-US" b="1" dirty="0" err="1"/>
              <a:t>flexbox</a:t>
            </a:r>
            <a:r>
              <a:rPr lang="en-US" b="1" dirty="0"/>
              <a:t> and allows up to 12 columns across the page</a:t>
            </a:r>
          </a:p>
        </p:txBody>
      </p:sp>
    </p:spTree>
    <p:extLst>
      <p:ext uri="{BB962C8B-B14F-4D97-AF65-F5344CB8AC3E}">
        <p14:creationId xmlns:p14="http://schemas.microsoft.com/office/powerpoint/2010/main" val="2773946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rgbClr val="92D050"/>
          </a:solidFill>
        </p:spPr>
        <p:txBody>
          <a:bodyPr>
            <a:normAutofit fontScale="90000"/>
          </a:bodyPr>
          <a:lstStyle/>
          <a:p>
            <a:r>
              <a:rPr lang="en-US" dirty="0" smtClean="0"/>
              <a:t/>
            </a:r>
            <a:br>
              <a:rPr lang="en-US" dirty="0" smtClean="0"/>
            </a:br>
            <a:r>
              <a:rPr lang="en-US" dirty="0" smtClean="0"/>
              <a:t>Grid </a:t>
            </a:r>
            <a:r>
              <a:rPr lang="en-US" dirty="0"/>
              <a:t/>
            </a:r>
            <a:br>
              <a:rPr lang="en-US" dirty="0"/>
            </a:br>
            <a:endParaRPr 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5105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800600"/>
            <a:ext cx="8839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8331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668748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76600"/>
            <a:ext cx="9067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0"/>
            <a:ext cx="8229600" cy="762000"/>
          </a:xfrm>
          <a:solidFill>
            <a:schemeClr val="accent6">
              <a:lumMod val="75000"/>
            </a:schemeClr>
          </a:solidFill>
        </p:spPr>
        <p:txBody>
          <a:bodyPr/>
          <a:lstStyle/>
          <a:p>
            <a:r>
              <a:rPr lang="en-US" dirty="0"/>
              <a:t>Grids</a:t>
            </a:r>
          </a:p>
        </p:txBody>
      </p:sp>
    </p:spTree>
    <p:extLst>
      <p:ext uri="{BB962C8B-B14F-4D97-AF65-F5344CB8AC3E}">
        <p14:creationId xmlns:p14="http://schemas.microsoft.com/office/powerpoint/2010/main" val="42534781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rgbClr val="92D050"/>
          </a:solidFill>
        </p:spPr>
        <p:txBody>
          <a:bodyPr>
            <a:normAutofit fontScale="90000"/>
          </a:bodyPr>
          <a:lstStyle/>
          <a:p>
            <a:r>
              <a:rPr lang="en-US" dirty="0" smtClean="0"/>
              <a:t/>
            </a:r>
            <a:br>
              <a:rPr lang="en-US" dirty="0" smtClean="0"/>
            </a:br>
            <a:r>
              <a:rPr lang="en-US" dirty="0" smtClean="0"/>
              <a:t>Grid </a:t>
            </a:r>
            <a:r>
              <a:rPr lang="en-US" dirty="0"/>
              <a:t>Example</a:t>
            </a:r>
            <a:br>
              <a:rPr lang="en-US" dirty="0"/>
            </a:b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5667375" cy="166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4114800"/>
            <a:ext cx="87010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93649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accent6">
              <a:lumMod val="75000"/>
            </a:schemeClr>
          </a:solidFill>
        </p:spPr>
        <p:txBody>
          <a:bodyPr/>
          <a:lstStyle/>
          <a:p>
            <a:r>
              <a:rPr lang="en-US" dirty="0"/>
              <a:t>Bootstrap Table </a:t>
            </a:r>
          </a:p>
        </p:txBody>
      </p:sp>
      <p:sp>
        <p:nvSpPr>
          <p:cNvPr id="3" name="Content Placeholder 2"/>
          <p:cNvSpPr>
            <a:spLocks noGrp="1"/>
          </p:cNvSpPr>
          <p:nvPr>
            <p:ph idx="1"/>
          </p:nvPr>
        </p:nvSpPr>
        <p:spPr>
          <a:xfrm>
            <a:off x="228600" y="1600200"/>
            <a:ext cx="8458200" cy="4953000"/>
          </a:xfrm>
        </p:spPr>
        <p:txBody>
          <a:bodyPr>
            <a:normAutofit fontScale="85000" lnSpcReduction="20000"/>
          </a:bodyPr>
          <a:lstStyle/>
          <a:p>
            <a:pPr marL="0" indent="0">
              <a:buNone/>
            </a:pPr>
            <a:r>
              <a:rPr lang="en-US" dirty="0"/>
              <a:t>4 main classes:  </a:t>
            </a:r>
            <a:endParaRPr lang="en-US" dirty="0" smtClean="0"/>
          </a:p>
          <a:p>
            <a:pPr marL="0" indent="0">
              <a:buNone/>
            </a:pPr>
            <a:r>
              <a:rPr lang="en-US" dirty="0" smtClean="0"/>
              <a:t>             </a:t>
            </a:r>
            <a:r>
              <a:rPr lang="en-US" dirty="0"/>
              <a:t> </a:t>
            </a:r>
            <a:r>
              <a:rPr lang="en-US" dirty="0" smtClean="0"/>
              <a:t>.</a:t>
            </a:r>
            <a:r>
              <a:rPr lang="en-US" dirty="0"/>
              <a:t>table  </a:t>
            </a:r>
            <a:endParaRPr lang="en-US" dirty="0" smtClean="0"/>
          </a:p>
          <a:p>
            <a:pPr marL="0" indent="0">
              <a:buNone/>
            </a:pPr>
            <a:r>
              <a:rPr lang="en-US" dirty="0" smtClean="0"/>
              <a:t>              </a:t>
            </a:r>
            <a:r>
              <a:rPr lang="en-US" dirty="0"/>
              <a:t> </a:t>
            </a:r>
            <a:r>
              <a:rPr lang="en-US" dirty="0" smtClean="0"/>
              <a:t>.</a:t>
            </a:r>
            <a:r>
              <a:rPr lang="en-US" dirty="0"/>
              <a:t>table-striped  </a:t>
            </a:r>
            <a:endParaRPr lang="en-US" dirty="0" smtClean="0"/>
          </a:p>
          <a:p>
            <a:pPr marL="0" indent="0">
              <a:buNone/>
            </a:pPr>
            <a:r>
              <a:rPr lang="en-US" dirty="0" smtClean="0"/>
              <a:t>               .</a:t>
            </a:r>
            <a:r>
              <a:rPr lang="en-US" dirty="0"/>
              <a:t>table-bordered  </a:t>
            </a:r>
            <a:endParaRPr lang="en-US" dirty="0" smtClean="0"/>
          </a:p>
          <a:p>
            <a:pPr marL="0" indent="0">
              <a:buNone/>
            </a:pPr>
            <a:r>
              <a:rPr lang="en-US" dirty="0" smtClean="0"/>
              <a:t>               .</a:t>
            </a:r>
            <a:r>
              <a:rPr lang="en-US" dirty="0"/>
              <a:t>table-hover </a:t>
            </a:r>
            <a:endParaRPr lang="en-US" dirty="0" smtClean="0"/>
          </a:p>
          <a:p>
            <a:endParaRPr lang="en-US" dirty="0" smtClean="0"/>
          </a:p>
          <a:p>
            <a:pPr marL="0" indent="0">
              <a:buNone/>
            </a:pPr>
            <a:r>
              <a:rPr lang="en-US" dirty="0" smtClean="0"/>
              <a:t>5 </a:t>
            </a:r>
            <a:r>
              <a:rPr lang="en-US" dirty="0"/>
              <a:t>contextual classes:   </a:t>
            </a:r>
            <a:endParaRPr lang="en-US" dirty="0" smtClean="0"/>
          </a:p>
          <a:p>
            <a:pPr marL="0" indent="0">
              <a:buNone/>
            </a:pPr>
            <a:r>
              <a:rPr lang="en-US" dirty="0" smtClean="0"/>
              <a:t>               •</a:t>
            </a:r>
            <a:r>
              <a:rPr lang="en-US" dirty="0"/>
              <a:t>  .active  </a:t>
            </a:r>
            <a:endParaRPr lang="en-US" dirty="0" smtClean="0"/>
          </a:p>
          <a:p>
            <a:pPr marL="0" indent="0">
              <a:buNone/>
            </a:pPr>
            <a:r>
              <a:rPr lang="en-US" dirty="0" smtClean="0"/>
              <a:t>               •</a:t>
            </a:r>
            <a:r>
              <a:rPr lang="en-US" dirty="0"/>
              <a:t>  .success  </a:t>
            </a:r>
            <a:endParaRPr lang="en-US" dirty="0" smtClean="0"/>
          </a:p>
          <a:p>
            <a:pPr marL="0" indent="0">
              <a:buNone/>
            </a:pPr>
            <a:r>
              <a:rPr lang="en-US" dirty="0" smtClean="0"/>
              <a:t>               •</a:t>
            </a:r>
            <a:r>
              <a:rPr lang="en-US" dirty="0"/>
              <a:t>  .info  </a:t>
            </a:r>
            <a:endParaRPr lang="en-US" dirty="0" smtClean="0"/>
          </a:p>
          <a:p>
            <a:pPr marL="0" indent="0">
              <a:buNone/>
            </a:pPr>
            <a:r>
              <a:rPr lang="en-US" dirty="0" smtClean="0"/>
              <a:t>               •</a:t>
            </a:r>
            <a:r>
              <a:rPr lang="en-US" dirty="0"/>
              <a:t>  .warning </a:t>
            </a:r>
            <a:endParaRPr lang="en-US" dirty="0" smtClean="0"/>
          </a:p>
          <a:p>
            <a:pPr marL="0" indent="0">
              <a:buNone/>
            </a:pPr>
            <a:r>
              <a:rPr lang="en-US" dirty="0" smtClean="0"/>
              <a:t>               •</a:t>
            </a:r>
            <a:r>
              <a:rPr lang="en-US" dirty="0"/>
              <a:t>  .danger </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567" y="3532908"/>
            <a:ext cx="5348288"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9309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accent6">
              <a:lumMod val="75000"/>
            </a:schemeClr>
          </a:solidFill>
        </p:spPr>
        <p:txBody>
          <a:bodyPr>
            <a:normAutofit fontScale="90000"/>
          </a:bodyPr>
          <a:lstStyle/>
          <a:p>
            <a:r>
              <a:rPr lang="en-US" dirty="0" smtClean="0"/>
              <a:t/>
            </a:r>
            <a:br>
              <a:rPr lang="en-US" dirty="0" smtClean="0"/>
            </a:br>
            <a:r>
              <a:rPr lang="en-US" dirty="0" smtClean="0"/>
              <a:t>Bootstrap </a:t>
            </a:r>
            <a:r>
              <a:rPr lang="en-US" dirty="0"/>
              <a:t>4 </a:t>
            </a:r>
            <a:r>
              <a:rPr lang="en-US" dirty="0" smtClean="0"/>
              <a:t>Alerts</a:t>
            </a:r>
            <a:r>
              <a:rPr lang="en-US" dirty="0"/>
              <a:t/>
            </a:r>
            <a:br>
              <a:rPr lang="en-US" dirty="0"/>
            </a:b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3352800"/>
            <a:ext cx="7696200" cy="184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5201515"/>
            <a:ext cx="6161809" cy="150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5800" y="1219200"/>
            <a:ext cx="8382000" cy="923330"/>
          </a:xfrm>
          <a:prstGeom prst="rect">
            <a:avLst/>
          </a:prstGeom>
        </p:spPr>
        <p:txBody>
          <a:bodyPr wrap="square">
            <a:spAutoFit/>
          </a:bodyPr>
          <a:lstStyle/>
          <a:p>
            <a:r>
              <a:rPr lang="en-US" dirty="0"/>
              <a:t> Bootstrap provides an easy way to create predefined alert messages </a:t>
            </a:r>
            <a:endParaRPr lang="en-US" dirty="0" smtClean="0"/>
          </a:p>
          <a:p>
            <a:r>
              <a:rPr lang="en-US" dirty="0" smtClean="0"/>
              <a:t>Alerts </a:t>
            </a:r>
            <a:r>
              <a:rPr lang="en-US" dirty="0"/>
              <a:t>are created with the .alert class, followed by one of the four contextual classes </a:t>
            </a:r>
            <a:endParaRPr lang="en-US" dirty="0" smtClean="0"/>
          </a:p>
          <a:p>
            <a:endParaRPr lang="en-US" dirty="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957157"/>
            <a:ext cx="2247900" cy="1062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6569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accent6">
              <a:lumMod val="75000"/>
            </a:schemeClr>
          </a:solidFill>
        </p:spPr>
        <p:txBody>
          <a:bodyPr/>
          <a:lstStyle/>
          <a:p>
            <a:r>
              <a:rPr lang="en-US" dirty="0"/>
              <a:t>Buttons</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2133600"/>
            <a:ext cx="6705600" cy="2285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5105400"/>
            <a:ext cx="658336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45" y="2384712"/>
            <a:ext cx="2071255" cy="31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09600" y="1219200"/>
            <a:ext cx="8001000" cy="646331"/>
          </a:xfrm>
          <a:prstGeom prst="rect">
            <a:avLst/>
          </a:prstGeom>
        </p:spPr>
        <p:txBody>
          <a:bodyPr wrap="square">
            <a:spAutoFit/>
          </a:bodyPr>
          <a:lstStyle/>
          <a:p>
            <a:r>
              <a:rPr lang="en-US" dirty="0"/>
              <a:t> Bootstrap provides seven styles of buttons: </a:t>
            </a:r>
            <a:endParaRPr lang="en-US" dirty="0" smtClean="0"/>
          </a:p>
          <a:p>
            <a:r>
              <a:rPr lang="en-US" dirty="0"/>
              <a:t> To achieve the button styles above, Bootstrap has the following contextual classes</a:t>
            </a:r>
          </a:p>
        </p:txBody>
      </p:sp>
    </p:spTree>
    <p:extLst>
      <p:ext uri="{BB962C8B-B14F-4D97-AF65-F5344CB8AC3E}">
        <p14:creationId xmlns:p14="http://schemas.microsoft.com/office/powerpoint/2010/main" val="855373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rgbClr val="92D050"/>
          </a:solidFill>
        </p:spPr>
        <p:txBody>
          <a:bodyPr>
            <a:normAutofit fontScale="90000"/>
          </a:bodyPr>
          <a:lstStyle/>
          <a:p>
            <a:r>
              <a:rPr lang="en-US" dirty="0" smtClean="0"/>
              <a:t/>
            </a:r>
            <a:br>
              <a:rPr lang="en-US" dirty="0" smtClean="0"/>
            </a:br>
            <a:r>
              <a:rPr lang="en-US" dirty="0" smtClean="0"/>
              <a:t>Bootstrap </a:t>
            </a:r>
            <a:r>
              <a:rPr lang="en-US" dirty="0" err="1"/>
              <a:t>Glyphicons</a:t>
            </a:r>
            <a:r>
              <a:rPr lang="en-US" dirty="0"/>
              <a:t> </a:t>
            </a:r>
            <a:br>
              <a:rPr lang="en-US" dirty="0"/>
            </a:br>
            <a:endParaRPr lang="en-US" dirty="0"/>
          </a:p>
        </p:txBody>
      </p:sp>
      <p:sp>
        <p:nvSpPr>
          <p:cNvPr id="3" name="Content Placeholder 2"/>
          <p:cNvSpPr>
            <a:spLocks noGrp="1"/>
          </p:cNvSpPr>
          <p:nvPr>
            <p:ph idx="1"/>
          </p:nvPr>
        </p:nvSpPr>
        <p:spPr>
          <a:xfrm>
            <a:off x="457200" y="1143000"/>
            <a:ext cx="8229600" cy="4983163"/>
          </a:xfrm>
        </p:spPr>
        <p:txBody>
          <a:bodyPr/>
          <a:lstStyle/>
          <a:p>
            <a:r>
              <a:rPr lang="en-US" sz="2400" dirty="0"/>
              <a:t>Bootstrap provides 260 </a:t>
            </a:r>
            <a:r>
              <a:rPr lang="en-US" sz="2400" dirty="0" err="1"/>
              <a:t>glyphicons</a:t>
            </a:r>
            <a:r>
              <a:rPr lang="en-US" sz="2400" dirty="0"/>
              <a:t> from the </a:t>
            </a:r>
            <a:r>
              <a:rPr lang="en-US" sz="2400" dirty="0" err="1"/>
              <a:t>Glyphicons</a:t>
            </a:r>
            <a:r>
              <a:rPr lang="en-US" sz="2400" dirty="0"/>
              <a:t> Halflings </a:t>
            </a:r>
            <a:r>
              <a:rPr lang="en-US" sz="2400" dirty="0" smtClean="0"/>
              <a:t>set </a:t>
            </a:r>
          </a:p>
          <a:p>
            <a:pPr marL="0" indent="0">
              <a:buNone/>
            </a:pPr>
            <a:r>
              <a:rPr lang="en-US" sz="2400" dirty="0" smtClean="0"/>
              <a:t> (http://getbootstrap.com/components/) </a:t>
            </a:r>
          </a:p>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2590800"/>
            <a:ext cx="8305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7539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40000"/>
              <a:lumOff val="60000"/>
            </a:schemeClr>
          </a:solidFill>
        </p:spPr>
        <p:txBody>
          <a:bodyPr/>
          <a:lstStyle/>
          <a:p>
            <a:r>
              <a:rPr lang="en-US" dirty="0" smtClean="0"/>
              <a:t>HTML Paragraphs, Links</a:t>
            </a:r>
            <a:endParaRPr lang="en-US" dirty="0"/>
          </a:p>
        </p:txBody>
      </p:sp>
      <p:sp>
        <p:nvSpPr>
          <p:cNvPr id="4" name="Content Placeholder 1"/>
          <p:cNvSpPr>
            <a:spLocks noGrp="1"/>
          </p:cNvSpPr>
          <p:nvPr>
            <p:ph idx="1"/>
          </p:nvPr>
        </p:nvSpPr>
        <p:spPr/>
        <p:txBody>
          <a:bodyPr/>
          <a:lstStyle/>
          <a:p>
            <a:pPr>
              <a:buFont typeface="Wingdings 3" pitchFamily="18" charset="2"/>
              <a:buNone/>
            </a:pPr>
            <a:r>
              <a:rPr lang="en-US" altLang="en-US" sz="1800" dirty="0" smtClean="0"/>
              <a:t>&lt;!DOCTYPE html&gt;</a:t>
            </a:r>
          </a:p>
          <a:p>
            <a:pPr>
              <a:buFont typeface="Wingdings 3" pitchFamily="18" charset="2"/>
              <a:buNone/>
            </a:pPr>
            <a:r>
              <a:rPr lang="en-US" altLang="en-US" sz="1800" dirty="0" smtClean="0"/>
              <a:t>&lt;html&gt;</a:t>
            </a:r>
          </a:p>
          <a:p>
            <a:pPr>
              <a:buFont typeface="Wingdings 3" pitchFamily="18" charset="2"/>
              <a:buNone/>
            </a:pPr>
            <a:r>
              <a:rPr lang="en-US" altLang="en-US" sz="1800" dirty="0" smtClean="0"/>
              <a:t>&lt;body&gt;</a:t>
            </a:r>
          </a:p>
          <a:p>
            <a:pPr>
              <a:buFont typeface="Wingdings 3" pitchFamily="18" charset="2"/>
              <a:buNone/>
            </a:pPr>
            <a:r>
              <a:rPr lang="en-US" altLang="en-US" sz="1800" dirty="0" smtClean="0"/>
              <a:t>&lt;p&gt;If you want to go for job searching press the link is given below &lt;</a:t>
            </a:r>
            <a:r>
              <a:rPr lang="en-US" altLang="en-US" sz="1800" dirty="0" err="1" smtClean="0"/>
              <a:t>br</a:t>
            </a:r>
            <a:r>
              <a:rPr lang="en-US" altLang="en-US" sz="1800" dirty="0" smtClean="0"/>
              <a:t>&gt;</a:t>
            </a:r>
          </a:p>
          <a:p>
            <a:pPr>
              <a:buFont typeface="Wingdings 3" pitchFamily="18" charset="2"/>
              <a:buNone/>
            </a:pPr>
            <a:r>
              <a:rPr lang="en-US" altLang="en-US" sz="1800" b="1" u="sng" dirty="0" smtClean="0"/>
              <a:t>&lt;a </a:t>
            </a:r>
            <a:r>
              <a:rPr lang="en-US" altLang="en-US" sz="1800" b="1" u="sng" dirty="0" err="1" smtClean="0"/>
              <a:t>href</a:t>
            </a:r>
            <a:r>
              <a:rPr lang="en-US" altLang="en-US" sz="1800" b="1" u="sng" dirty="0" smtClean="0"/>
              <a:t>="http://bdjobs.com/"&gt;This is a link&lt;/a&gt;</a:t>
            </a:r>
          </a:p>
          <a:p>
            <a:pPr>
              <a:buFont typeface="Wingdings 3" pitchFamily="18" charset="2"/>
              <a:buNone/>
            </a:pPr>
            <a:r>
              <a:rPr lang="en-US" altLang="en-US" sz="1800" dirty="0" smtClean="0"/>
              <a:t>&lt;/p&gt;</a:t>
            </a:r>
          </a:p>
          <a:p>
            <a:pPr>
              <a:buFont typeface="Wingdings 3" pitchFamily="18" charset="2"/>
              <a:buNone/>
            </a:pPr>
            <a:r>
              <a:rPr lang="en-US" altLang="en-US" sz="1800" dirty="0" smtClean="0"/>
              <a:t>&lt;/body&gt;</a:t>
            </a:r>
          </a:p>
          <a:p>
            <a:pPr>
              <a:buFont typeface="Wingdings 3" pitchFamily="18" charset="2"/>
              <a:buNone/>
            </a:pPr>
            <a:r>
              <a:rPr lang="en-US" altLang="en-US" sz="1800" dirty="0" smtClean="0"/>
              <a:t>&lt;/html&gt;</a:t>
            </a:r>
          </a:p>
          <a:p>
            <a:pPr>
              <a:buFont typeface="Wingdings 3" pitchFamily="18" charset="2"/>
              <a:buNone/>
            </a:pPr>
            <a:endParaRPr lang="en-US" altLang="en-US" sz="1800" dirty="0" smtClean="0"/>
          </a:p>
          <a:p>
            <a:pPr>
              <a:buFont typeface="Wingdings 3" pitchFamily="18" charset="2"/>
              <a:buNone/>
            </a:pPr>
            <a:endParaRPr lang="en-US" altLang="en-US" sz="1400" dirty="0" smtClean="0"/>
          </a:p>
          <a:p>
            <a:pPr algn="just">
              <a:buFont typeface="Wingdings" pitchFamily="2" charset="2"/>
              <a:buChar char="Ø"/>
            </a:pPr>
            <a:r>
              <a:rPr lang="en-US" altLang="en-US" sz="1600" dirty="0" smtClean="0"/>
              <a:t>HTML paragraphs are defined with the </a:t>
            </a:r>
            <a:r>
              <a:rPr lang="en-US" altLang="en-US" sz="1600" b="1" dirty="0" smtClean="0"/>
              <a:t>&lt;p&gt;</a:t>
            </a:r>
            <a:r>
              <a:rPr lang="en-US" altLang="en-US" sz="1600" dirty="0" smtClean="0"/>
              <a:t> tag</a:t>
            </a:r>
          </a:p>
          <a:p>
            <a:pPr algn="just">
              <a:buFont typeface="Wingdings" pitchFamily="2" charset="2"/>
              <a:buChar char="Ø"/>
            </a:pPr>
            <a:r>
              <a:rPr lang="en-US" altLang="en-US" sz="1600" dirty="0" smtClean="0"/>
              <a:t>HTML links are defined with the </a:t>
            </a:r>
            <a:r>
              <a:rPr lang="en-US" altLang="en-US" sz="1600" b="1" dirty="0" smtClean="0"/>
              <a:t>&lt;a&gt;</a:t>
            </a:r>
            <a:r>
              <a:rPr lang="en-US" altLang="en-US" sz="1600" dirty="0" smtClean="0"/>
              <a:t> tag</a:t>
            </a:r>
          </a:p>
          <a:p>
            <a:pPr algn="just">
              <a:buFont typeface="Wingdings" pitchFamily="2" charset="2"/>
              <a:buChar char="Ø"/>
            </a:pPr>
            <a:r>
              <a:rPr lang="en-US" altLang="en-US" sz="1600" dirty="0" smtClean="0"/>
              <a:t>Most browsers will display HTML correctly even if you forget the end tag</a:t>
            </a:r>
          </a:p>
        </p:txBody>
      </p:sp>
    </p:spTree>
    <p:extLst>
      <p:ext uri="{BB962C8B-B14F-4D97-AF65-F5344CB8AC3E}">
        <p14:creationId xmlns:p14="http://schemas.microsoft.com/office/powerpoint/2010/main" val="39779150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93" y="27709"/>
            <a:ext cx="8229600" cy="886691"/>
          </a:xfrm>
          <a:solidFill>
            <a:srgbClr val="92D050"/>
          </a:solidFill>
        </p:spPr>
        <p:txBody>
          <a:bodyPr/>
          <a:lstStyle/>
          <a:p>
            <a:r>
              <a:rPr lang="en-US" dirty="0"/>
              <a:t>Cards</a:t>
            </a:r>
          </a:p>
        </p:txBody>
      </p:sp>
      <p:sp>
        <p:nvSpPr>
          <p:cNvPr id="3" name="Content Placeholder 2"/>
          <p:cNvSpPr>
            <a:spLocks noGrp="1"/>
          </p:cNvSpPr>
          <p:nvPr>
            <p:ph idx="1"/>
          </p:nvPr>
        </p:nvSpPr>
        <p:spPr>
          <a:xfrm>
            <a:off x="457200" y="1219200"/>
            <a:ext cx="5867400" cy="4906963"/>
          </a:xfrm>
        </p:spPr>
        <p:txBody>
          <a:bodyPr>
            <a:normAutofit/>
          </a:bodyPr>
          <a:lstStyle/>
          <a:p>
            <a:r>
              <a:rPr lang="en-US" sz="2400" dirty="0" smtClean="0"/>
              <a:t>A card is </a:t>
            </a:r>
            <a:r>
              <a:rPr lang="en-US" sz="2400" dirty="0"/>
              <a:t>a flexible and extensible content container. </a:t>
            </a:r>
            <a:endParaRPr lang="en-US" sz="2400" dirty="0" smtClean="0"/>
          </a:p>
          <a:p>
            <a:r>
              <a:rPr lang="en-US" sz="2400" dirty="0" smtClean="0"/>
              <a:t>It </a:t>
            </a:r>
            <a:r>
              <a:rPr lang="en-US" sz="2400" dirty="0"/>
              <a:t>includes options for headers and footers, a wide variety of content, contextual background colors, and powerful display options</a:t>
            </a:r>
            <a:r>
              <a:rPr lang="en-US" sz="2400" dirty="0" smtClean="0"/>
              <a:t>.</a:t>
            </a:r>
          </a:p>
          <a:p>
            <a:r>
              <a:rPr lang="en-US" sz="2400" dirty="0" smtClean="0"/>
              <a:t> Card </a:t>
            </a:r>
            <a:r>
              <a:rPr lang="en-US" sz="2400" dirty="0"/>
              <a:t>titles are used by adding .card-title </a:t>
            </a:r>
            <a:endParaRPr lang="en-US" sz="2400" dirty="0" smtClean="0"/>
          </a:p>
          <a:p>
            <a:r>
              <a:rPr lang="en-US" sz="2400" dirty="0" smtClean="0"/>
              <a:t> </a:t>
            </a:r>
            <a:r>
              <a:rPr lang="en-US" sz="2400" dirty="0"/>
              <a:t>Card subtitles used by adding .card-subtitle </a:t>
            </a:r>
            <a:endParaRPr lang="en-US" sz="2400" dirty="0" smtClean="0"/>
          </a:p>
          <a:p>
            <a:r>
              <a:rPr lang="en-US" sz="2400" dirty="0" smtClean="0"/>
              <a:t>an </a:t>
            </a:r>
            <a:r>
              <a:rPr lang="en-US" sz="2400" dirty="0"/>
              <a:t>optional header and/or footer within a card an be added</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295400"/>
            <a:ext cx="2581275"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51980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rgbClr val="92D050"/>
          </a:solidFill>
        </p:spPr>
        <p:txBody>
          <a:bodyPr>
            <a:normAutofit fontScale="90000"/>
          </a:bodyPr>
          <a:lstStyle/>
          <a:p>
            <a:r>
              <a:rPr lang="en-US" dirty="0" smtClean="0"/>
              <a:t/>
            </a:r>
            <a:br>
              <a:rPr lang="en-US" dirty="0" smtClean="0"/>
            </a:br>
            <a:r>
              <a:rPr lang="en-US" dirty="0" smtClean="0"/>
              <a:t>Bootstrap </a:t>
            </a:r>
            <a:r>
              <a:rPr lang="en-US" dirty="0"/>
              <a:t>4 Dropdowns</a:t>
            </a:r>
            <a:br>
              <a:rPr lang="en-US" dirty="0"/>
            </a:b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514600"/>
            <a:ext cx="7543799"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276600"/>
            <a:ext cx="37338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2985" y="1281277"/>
            <a:ext cx="8203815" cy="646331"/>
          </a:xfrm>
          <a:prstGeom prst="rect">
            <a:avLst/>
          </a:prstGeom>
          <a:noFill/>
        </p:spPr>
        <p:txBody>
          <a:bodyPr wrap="square" rtlCol="0">
            <a:spAutoFit/>
          </a:bodyPr>
          <a:lstStyle/>
          <a:p>
            <a:r>
              <a:rPr lang="en-US" b="1" dirty="0"/>
              <a:t>A dropdown menu is a </a:t>
            </a:r>
            <a:r>
              <a:rPr lang="en-US" b="1" dirty="0" err="1"/>
              <a:t>toggleable</a:t>
            </a:r>
            <a:r>
              <a:rPr lang="en-US" b="1" dirty="0"/>
              <a:t> menu that allows the user to choose one value from a predefined list</a:t>
            </a:r>
          </a:p>
        </p:txBody>
      </p:sp>
    </p:spTree>
    <p:extLst>
      <p:ext uri="{BB962C8B-B14F-4D97-AF65-F5344CB8AC3E}">
        <p14:creationId xmlns:p14="http://schemas.microsoft.com/office/powerpoint/2010/main" val="15389154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rgbClr val="92D050"/>
          </a:solidFill>
        </p:spPr>
        <p:txBody>
          <a:bodyPr>
            <a:normAutofit fontScale="90000"/>
          </a:bodyPr>
          <a:lstStyle/>
          <a:p>
            <a:r>
              <a:rPr lang="en-US" dirty="0" smtClean="0"/>
              <a:t/>
            </a:r>
            <a:br>
              <a:rPr lang="en-US" dirty="0" smtClean="0"/>
            </a:br>
            <a:r>
              <a:rPr lang="en-US" dirty="0" smtClean="0"/>
              <a:t>Bootstrap </a:t>
            </a:r>
            <a:r>
              <a:rPr lang="en-US" dirty="0"/>
              <a:t>4 Collapse</a:t>
            </a:r>
            <a:br>
              <a:rPr lang="en-US" dirty="0"/>
            </a:b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 y="1981200"/>
            <a:ext cx="6859587"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39090" y="3733800"/>
            <a:ext cx="3096057" cy="98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528" y="5174239"/>
            <a:ext cx="5811837"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149927"/>
            <a:ext cx="7902869" cy="369332"/>
          </a:xfrm>
          <a:prstGeom prst="rect">
            <a:avLst/>
          </a:prstGeom>
          <a:noFill/>
        </p:spPr>
        <p:txBody>
          <a:bodyPr wrap="none" rtlCol="0">
            <a:spAutoFit/>
          </a:bodyPr>
          <a:lstStyle/>
          <a:p>
            <a:r>
              <a:rPr lang="en-US" b="1" dirty="0" err="1"/>
              <a:t>Collapsibles</a:t>
            </a:r>
            <a:r>
              <a:rPr lang="en-US" b="1" dirty="0"/>
              <a:t> are useful when you want to hide and show large amount of content</a:t>
            </a:r>
          </a:p>
        </p:txBody>
      </p:sp>
    </p:spTree>
    <p:extLst>
      <p:ext uri="{BB962C8B-B14F-4D97-AF65-F5344CB8AC3E}">
        <p14:creationId xmlns:p14="http://schemas.microsoft.com/office/powerpoint/2010/main" val="23573950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4636"/>
            <a:ext cx="8229600" cy="949036"/>
          </a:xfrm>
          <a:solidFill>
            <a:srgbClr val="92D050"/>
          </a:solidFill>
        </p:spPr>
        <p:txBody>
          <a:bodyPr>
            <a:normAutofit fontScale="90000"/>
          </a:bodyPr>
          <a:lstStyle/>
          <a:p>
            <a:r>
              <a:rPr lang="en-US" dirty="0" smtClean="0"/>
              <a:t/>
            </a:r>
            <a:br>
              <a:rPr lang="en-US" dirty="0" smtClean="0"/>
            </a:br>
            <a:r>
              <a:rPr lang="en-US" dirty="0" err="1" smtClean="0"/>
              <a:t>Navbar</a:t>
            </a:r>
            <a:r>
              <a:rPr lang="en-US" dirty="0" smtClean="0"/>
              <a:t> </a:t>
            </a:r>
            <a:r>
              <a:rPr lang="en-US" dirty="0"/>
              <a:t>With Dropdown</a:t>
            </a:r>
            <a:br>
              <a:rPr lang="en-US" dirty="0"/>
            </a:br>
            <a:endParaRPr lang="en-US" dirty="0"/>
          </a:p>
        </p:txBody>
      </p:sp>
      <p:sp>
        <p:nvSpPr>
          <p:cNvPr id="3" name="Content Placeholder 2"/>
          <p:cNvSpPr>
            <a:spLocks noGrp="1"/>
          </p:cNvSpPr>
          <p:nvPr>
            <p:ph idx="1"/>
          </p:nvPr>
        </p:nvSpPr>
        <p:spPr>
          <a:xfrm>
            <a:off x="457200" y="2209800"/>
            <a:ext cx="8229600" cy="4419600"/>
          </a:xfrm>
        </p:spPr>
        <p:txBody>
          <a:bodyPr>
            <a:normAutofit fontScale="55000" lnSpcReduction="20000"/>
          </a:bodyPr>
          <a:lstStyle/>
          <a:p>
            <a:pPr marL="0" indent="0">
              <a:buNone/>
            </a:pPr>
            <a:r>
              <a:rPr lang="en-US" dirty="0"/>
              <a:t>&lt;</a:t>
            </a:r>
            <a:r>
              <a:rPr lang="en-US" dirty="0" err="1"/>
              <a:t>nav</a:t>
            </a:r>
            <a:r>
              <a:rPr lang="en-US" dirty="0"/>
              <a:t> class="</a:t>
            </a:r>
            <a:r>
              <a:rPr lang="en-US" dirty="0" err="1"/>
              <a:t>navbar</a:t>
            </a:r>
            <a:r>
              <a:rPr lang="en-US" dirty="0"/>
              <a:t> </a:t>
            </a:r>
            <a:r>
              <a:rPr lang="en-US" dirty="0" err="1"/>
              <a:t>navbar</a:t>
            </a:r>
            <a:r>
              <a:rPr lang="en-US" dirty="0"/>
              <a:t>-expand-</a:t>
            </a:r>
            <a:r>
              <a:rPr lang="en-US" dirty="0" err="1"/>
              <a:t>sm</a:t>
            </a:r>
            <a:r>
              <a:rPr lang="en-US" dirty="0"/>
              <a:t> </a:t>
            </a:r>
            <a:r>
              <a:rPr lang="en-US" dirty="0" err="1"/>
              <a:t>bg</a:t>
            </a:r>
            <a:r>
              <a:rPr lang="en-US" dirty="0"/>
              <a:t>-dark </a:t>
            </a:r>
            <a:r>
              <a:rPr lang="en-US" dirty="0" err="1"/>
              <a:t>navbar</a:t>
            </a:r>
            <a:r>
              <a:rPr lang="en-US" dirty="0"/>
              <a:t>-dark"&gt;</a:t>
            </a:r>
          </a:p>
          <a:p>
            <a:pPr marL="0" indent="0">
              <a:buNone/>
            </a:pPr>
            <a:r>
              <a:rPr lang="en-US" dirty="0" smtClean="0"/>
              <a:t>&lt;!-- </a:t>
            </a:r>
            <a:r>
              <a:rPr lang="en-US" dirty="0"/>
              <a:t>Brand --&gt;</a:t>
            </a:r>
          </a:p>
          <a:p>
            <a:pPr marL="0" indent="0">
              <a:buNone/>
            </a:pPr>
            <a:r>
              <a:rPr lang="en-US" dirty="0" smtClean="0"/>
              <a:t>&lt;</a:t>
            </a:r>
            <a:r>
              <a:rPr lang="en-US" dirty="0"/>
              <a:t>a class="</a:t>
            </a:r>
            <a:r>
              <a:rPr lang="en-US" dirty="0" err="1"/>
              <a:t>navbar</a:t>
            </a:r>
            <a:r>
              <a:rPr lang="en-US" dirty="0"/>
              <a:t>-brand" </a:t>
            </a:r>
            <a:r>
              <a:rPr lang="en-US" dirty="0" err="1"/>
              <a:t>href</a:t>
            </a:r>
            <a:r>
              <a:rPr lang="en-US" dirty="0"/>
              <a:t>="#"&gt;Logo&lt;/a&gt;</a:t>
            </a:r>
          </a:p>
          <a:p>
            <a:endParaRPr lang="en-US" dirty="0"/>
          </a:p>
          <a:p>
            <a:pPr marL="0" indent="0">
              <a:buNone/>
            </a:pPr>
            <a:r>
              <a:rPr lang="en-US" dirty="0" smtClean="0"/>
              <a:t> </a:t>
            </a:r>
            <a:r>
              <a:rPr lang="en-US" dirty="0"/>
              <a:t>&lt;!-- Links --&gt;</a:t>
            </a:r>
          </a:p>
          <a:p>
            <a:pPr marL="0" indent="0">
              <a:buNone/>
            </a:pPr>
            <a:r>
              <a:rPr lang="en-US" dirty="0" smtClean="0"/>
              <a:t>&lt;</a:t>
            </a:r>
            <a:r>
              <a:rPr lang="en-US" dirty="0" err="1"/>
              <a:t>ul</a:t>
            </a:r>
            <a:r>
              <a:rPr lang="en-US" dirty="0"/>
              <a:t> class="</a:t>
            </a:r>
            <a:r>
              <a:rPr lang="en-US" dirty="0" err="1"/>
              <a:t>navbar-nav</a:t>
            </a:r>
            <a:r>
              <a:rPr lang="en-US" dirty="0"/>
              <a:t>"&gt;</a:t>
            </a:r>
          </a:p>
          <a:p>
            <a:pPr marL="0" indent="0">
              <a:buNone/>
            </a:pPr>
            <a:r>
              <a:rPr lang="en-US" dirty="0" smtClean="0"/>
              <a:t>&lt;</a:t>
            </a:r>
            <a:r>
              <a:rPr lang="en-US" dirty="0"/>
              <a:t>li class="</a:t>
            </a:r>
            <a:r>
              <a:rPr lang="en-US" dirty="0" err="1"/>
              <a:t>nav</a:t>
            </a:r>
            <a:r>
              <a:rPr lang="en-US" dirty="0"/>
              <a:t>-item"&gt;</a:t>
            </a:r>
          </a:p>
          <a:p>
            <a:pPr marL="0" indent="0">
              <a:buNone/>
            </a:pPr>
            <a:r>
              <a:rPr lang="en-US" dirty="0" smtClean="0"/>
              <a:t>&lt;</a:t>
            </a:r>
            <a:r>
              <a:rPr lang="en-US" dirty="0"/>
              <a:t>a class="</a:t>
            </a:r>
            <a:r>
              <a:rPr lang="en-US" dirty="0" err="1"/>
              <a:t>nav</a:t>
            </a:r>
            <a:r>
              <a:rPr lang="en-US" dirty="0"/>
              <a:t>-link" </a:t>
            </a:r>
            <a:r>
              <a:rPr lang="en-US" dirty="0" err="1"/>
              <a:t>href</a:t>
            </a:r>
            <a:r>
              <a:rPr lang="en-US" dirty="0"/>
              <a:t>="#"&gt;Link 1&lt;/a&gt;</a:t>
            </a:r>
          </a:p>
          <a:p>
            <a:pPr marL="0" indent="0">
              <a:buNone/>
            </a:pPr>
            <a:r>
              <a:rPr lang="en-US" dirty="0" smtClean="0"/>
              <a:t>&lt;/</a:t>
            </a:r>
            <a:r>
              <a:rPr lang="en-US" dirty="0"/>
              <a:t>li</a:t>
            </a:r>
            <a:r>
              <a:rPr lang="en-US" dirty="0" smtClean="0"/>
              <a:t>&gt;</a:t>
            </a:r>
          </a:p>
          <a:p>
            <a:pPr marL="0" indent="0">
              <a:buNone/>
            </a:pPr>
            <a:r>
              <a:rPr lang="en-US" dirty="0" smtClean="0"/>
              <a:t>&lt;li class="</a:t>
            </a:r>
            <a:r>
              <a:rPr lang="en-US" dirty="0" err="1" smtClean="0"/>
              <a:t>nav</a:t>
            </a:r>
            <a:r>
              <a:rPr lang="en-US" dirty="0" smtClean="0"/>
              <a:t>-item"&gt;</a:t>
            </a:r>
          </a:p>
          <a:p>
            <a:pPr marL="0" indent="0">
              <a:buNone/>
            </a:pPr>
            <a:r>
              <a:rPr lang="en-US" dirty="0" smtClean="0"/>
              <a:t>&lt;</a:t>
            </a:r>
            <a:r>
              <a:rPr lang="en-US" dirty="0"/>
              <a:t>a class="</a:t>
            </a:r>
            <a:r>
              <a:rPr lang="en-US" dirty="0" err="1"/>
              <a:t>nav</a:t>
            </a:r>
            <a:r>
              <a:rPr lang="en-US" dirty="0"/>
              <a:t>-link" </a:t>
            </a:r>
            <a:r>
              <a:rPr lang="en-US" dirty="0" err="1"/>
              <a:t>href</a:t>
            </a:r>
            <a:r>
              <a:rPr lang="en-US" dirty="0"/>
              <a:t>="#"&gt;Link 2&lt;/a&gt;</a:t>
            </a:r>
          </a:p>
          <a:p>
            <a:pPr marL="0" indent="0">
              <a:buNone/>
            </a:pPr>
            <a:r>
              <a:rPr lang="en-US" dirty="0" smtClean="0"/>
              <a:t>  </a:t>
            </a:r>
            <a:r>
              <a:rPr lang="en-US" dirty="0"/>
              <a:t>&lt;/li&gt;</a:t>
            </a:r>
          </a:p>
          <a:p>
            <a:endParaRPr lang="en-US" dirty="0"/>
          </a:p>
          <a:p>
            <a:pPr marL="0" indent="0">
              <a:buNone/>
            </a:pPr>
            <a:r>
              <a:rPr lang="en-US" dirty="0" smtClean="0"/>
              <a:t>&lt;/</a:t>
            </a:r>
            <a:r>
              <a:rPr lang="en-US" dirty="0" err="1"/>
              <a:t>ul</a:t>
            </a:r>
            <a:r>
              <a:rPr lang="en-US" dirty="0"/>
              <a:t>&gt;</a:t>
            </a:r>
          </a:p>
          <a:p>
            <a:pPr marL="0" indent="0">
              <a:buNone/>
            </a:pPr>
            <a:r>
              <a:rPr lang="en-US" dirty="0"/>
              <a:t>&lt;/</a:t>
            </a:r>
            <a:r>
              <a:rPr lang="en-US" dirty="0" err="1"/>
              <a:t>nav</a:t>
            </a:r>
            <a:r>
              <a:rPr lang="en-US" dirty="0" smtClean="0"/>
              <a:t>&gt;</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5257800"/>
            <a:ext cx="60483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1" y="1263134"/>
            <a:ext cx="8153400" cy="646331"/>
          </a:xfrm>
          <a:prstGeom prst="rect">
            <a:avLst/>
          </a:prstGeom>
          <a:noFill/>
        </p:spPr>
        <p:txBody>
          <a:bodyPr wrap="square" rtlCol="0">
            <a:spAutoFit/>
          </a:bodyPr>
          <a:lstStyle/>
          <a:p>
            <a:r>
              <a:rPr lang="en-US" b="1" dirty="0"/>
              <a:t>A navigation bar is a navigation header that is placed at the top of the </a:t>
            </a:r>
            <a:r>
              <a:rPr lang="en-US" b="1" dirty="0" smtClean="0"/>
              <a:t>page, </a:t>
            </a:r>
            <a:r>
              <a:rPr lang="en-US" b="1" dirty="0" err="1"/>
              <a:t>navbar</a:t>
            </a:r>
            <a:r>
              <a:rPr lang="en-US" b="1" dirty="0"/>
              <a:t> vertically on extra large, large, medium or small screens</a:t>
            </a:r>
          </a:p>
        </p:txBody>
      </p:sp>
    </p:spTree>
    <p:extLst>
      <p:ext uri="{BB962C8B-B14F-4D97-AF65-F5344CB8AC3E}">
        <p14:creationId xmlns:p14="http://schemas.microsoft.com/office/powerpoint/2010/main" val="15324195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rgbClr val="92D050"/>
          </a:solidFill>
        </p:spPr>
        <p:txBody>
          <a:bodyPr>
            <a:normAutofit fontScale="90000"/>
          </a:bodyPr>
          <a:lstStyle/>
          <a:p>
            <a:r>
              <a:rPr lang="en-US" dirty="0" smtClean="0"/>
              <a:t/>
            </a:r>
            <a:br>
              <a:rPr lang="en-US" dirty="0" smtClean="0"/>
            </a:br>
            <a:r>
              <a:rPr lang="en-US" dirty="0" smtClean="0"/>
              <a:t>Form </a:t>
            </a:r>
            <a:r>
              <a:rPr lang="en-US" dirty="0"/>
              <a:t>Validation</a:t>
            </a:r>
            <a:br>
              <a:rPr lang="en-US" dirty="0"/>
            </a:br>
            <a:endParaRPr 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4953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362200"/>
            <a:ext cx="3624261"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186934"/>
            <a:ext cx="6955109" cy="369332"/>
          </a:xfrm>
          <a:prstGeom prst="rect">
            <a:avLst/>
          </a:prstGeom>
          <a:noFill/>
        </p:spPr>
        <p:txBody>
          <a:bodyPr wrap="none" rtlCol="0">
            <a:spAutoFit/>
          </a:bodyPr>
          <a:lstStyle/>
          <a:p>
            <a:r>
              <a:rPr lang="en-US" b="1" dirty="0"/>
              <a:t>Form controls automatically receive some global styling with Bootstrap</a:t>
            </a:r>
          </a:p>
        </p:txBody>
      </p:sp>
    </p:spTree>
    <p:extLst>
      <p:ext uri="{BB962C8B-B14F-4D97-AF65-F5344CB8AC3E}">
        <p14:creationId xmlns:p14="http://schemas.microsoft.com/office/powerpoint/2010/main" val="236044900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rgbClr val="92D050"/>
          </a:solidFill>
        </p:spPr>
        <p:txBody>
          <a:bodyPr>
            <a:normAutofit fontScale="90000"/>
          </a:bodyPr>
          <a:lstStyle/>
          <a:p>
            <a:r>
              <a:rPr lang="en-US" dirty="0" smtClean="0"/>
              <a:t/>
            </a:r>
            <a:br>
              <a:rPr lang="en-US" dirty="0" smtClean="0"/>
            </a:br>
            <a:r>
              <a:rPr lang="en-US" dirty="0" smtClean="0"/>
              <a:t>Bootstrap </a:t>
            </a:r>
            <a:r>
              <a:rPr lang="en-US" dirty="0"/>
              <a:t>4 Inputs Group</a:t>
            </a:r>
            <a:br>
              <a:rPr lang="en-US" dirty="0"/>
            </a:b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22368"/>
            <a:ext cx="5726113"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00" y="5029200"/>
            <a:ext cx="6400800" cy="1038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279082"/>
            <a:ext cx="8229600" cy="646331"/>
          </a:xfrm>
          <a:prstGeom prst="rect">
            <a:avLst/>
          </a:prstGeom>
          <a:noFill/>
        </p:spPr>
        <p:txBody>
          <a:bodyPr wrap="square" rtlCol="0">
            <a:spAutoFit/>
          </a:bodyPr>
          <a:lstStyle/>
          <a:p>
            <a:r>
              <a:rPr lang="en-US" b="1" dirty="0"/>
              <a:t>Bootstrap supports all the HTML5 input types: text, password, </a:t>
            </a:r>
            <a:r>
              <a:rPr lang="en-US" b="1" dirty="0" err="1"/>
              <a:t>datetime</a:t>
            </a:r>
            <a:r>
              <a:rPr lang="en-US" b="1" dirty="0"/>
              <a:t>, </a:t>
            </a:r>
            <a:r>
              <a:rPr lang="en-US" b="1" dirty="0" err="1"/>
              <a:t>datetime</a:t>
            </a:r>
            <a:r>
              <a:rPr lang="en-US" b="1" dirty="0"/>
              <a:t>-local, date, month, time, week, number, email, </a:t>
            </a:r>
            <a:r>
              <a:rPr lang="en-US" b="1" dirty="0" err="1"/>
              <a:t>url</a:t>
            </a:r>
            <a:r>
              <a:rPr lang="en-US" b="1" dirty="0"/>
              <a:t>, search, </a:t>
            </a:r>
            <a:r>
              <a:rPr lang="en-US" b="1" dirty="0" err="1"/>
              <a:t>tel</a:t>
            </a:r>
            <a:r>
              <a:rPr lang="en-US" b="1" dirty="0"/>
              <a:t>, and color. </a:t>
            </a:r>
          </a:p>
        </p:txBody>
      </p:sp>
    </p:spTree>
    <p:extLst>
      <p:ext uri="{BB962C8B-B14F-4D97-AF65-F5344CB8AC3E}">
        <p14:creationId xmlns:p14="http://schemas.microsoft.com/office/powerpoint/2010/main" val="292340778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rgbClr val="92D050"/>
          </a:solidFill>
        </p:spPr>
        <p:txBody>
          <a:bodyPr>
            <a:normAutofit fontScale="90000"/>
          </a:bodyPr>
          <a:lstStyle/>
          <a:p>
            <a:r>
              <a:rPr lang="en-US" dirty="0" smtClean="0"/>
              <a:t/>
            </a:r>
            <a:br>
              <a:rPr lang="en-US" dirty="0" smtClean="0"/>
            </a:br>
            <a:r>
              <a:rPr lang="en-US" dirty="0" smtClean="0"/>
              <a:t>Bootstrap </a:t>
            </a:r>
            <a:r>
              <a:rPr lang="en-US" dirty="0"/>
              <a:t>4 Carousel</a:t>
            </a:r>
            <a:br>
              <a:rPr lang="en-US" dirty="0"/>
            </a:br>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0010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038600"/>
            <a:ext cx="83058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990600"/>
            <a:ext cx="7620000" cy="369332"/>
          </a:xfrm>
          <a:prstGeom prst="rect">
            <a:avLst/>
          </a:prstGeom>
        </p:spPr>
        <p:txBody>
          <a:bodyPr wrap="square">
            <a:spAutoFit/>
          </a:bodyPr>
          <a:lstStyle/>
          <a:p>
            <a:r>
              <a:rPr lang="en-US" b="1" dirty="0"/>
              <a:t>The Carousel is a slideshow for cycling through elements</a:t>
            </a:r>
            <a:r>
              <a:rPr lang="en-US" dirty="0"/>
              <a:t>.</a:t>
            </a:r>
          </a:p>
        </p:txBody>
      </p:sp>
    </p:spTree>
    <p:extLst>
      <p:ext uri="{BB962C8B-B14F-4D97-AF65-F5344CB8AC3E}">
        <p14:creationId xmlns:p14="http://schemas.microsoft.com/office/powerpoint/2010/main" val="26973448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rgbClr val="92D050"/>
          </a:solidFill>
        </p:spPr>
        <p:txBody>
          <a:bodyPr>
            <a:normAutofit fontScale="90000"/>
          </a:bodyPr>
          <a:lstStyle/>
          <a:p>
            <a:r>
              <a:rPr lang="en-US" dirty="0" smtClean="0"/>
              <a:t/>
            </a:r>
            <a:br>
              <a:rPr lang="en-US" dirty="0" smtClean="0"/>
            </a:br>
            <a:r>
              <a:rPr lang="en-US" dirty="0" smtClean="0"/>
              <a:t>Bootstrap </a:t>
            </a:r>
            <a:r>
              <a:rPr lang="en-US" dirty="0"/>
              <a:t>4 Modal</a:t>
            </a:r>
            <a:br>
              <a:rPr lang="en-US" dirty="0"/>
            </a:br>
            <a:endParaRPr lang="en-US"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56" y="1981200"/>
            <a:ext cx="5230089" cy="4299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545" y="1828800"/>
            <a:ext cx="32766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945" y="4170218"/>
            <a:ext cx="38862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986135"/>
            <a:ext cx="8153400" cy="646331"/>
          </a:xfrm>
          <a:prstGeom prst="rect">
            <a:avLst/>
          </a:prstGeom>
        </p:spPr>
        <p:txBody>
          <a:bodyPr wrap="square">
            <a:spAutoFit/>
          </a:bodyPr>
          <a:lstStyle/>
          <a:p>
            <a:r>
              <a:rPr lang="en-US" b="1" dirty="0"/>
              <a:t>The Modal component is a dialog box/popup window that is displayed on top of the current page</a:t>
            </a:r>
          </a:p>
        </p:txBody>
      </p:sp>
    </p:spTree>
    <p:extLst>
      <p:ext uri="{BB962C8B-B14F-4D97-AF65-F5344CB8AC3E}">
        <p14:creationId xmlns:p14="http://schemas.microsoft.com/office/powerpoint/2010/main" val="24125093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rgbClr val="92D050"/>
          </a:solidFill>
        </p:spPr>
        <p:txBody>
          <a:bodyPr>
            <a:normAutofit fontScale="90000"/>
          </a:bodyPr>
          <a:lstStyle/>
          <a:p>
            <a:r>
              <a:rPr lang="en-US" b="1" dirty="0" smtClean="0"/>
              <a:t/>
            </a:r>
            <a:br>
              <a:rPr lang="en-US" b="1" dirty="0" smtClean="0"/>
            </a:br>
            <a:r>
              <a:rPr lang="en-US" b="1" dirty="0" smtClean="0"/>
              <a:t>Bootstrap </a:t>
            </a:r>
            <a:r>
              <a:rPr lang="en-US" b="1" dirty="0"/>
              <a:t>4 Tooltip</a:t>
            </a:r>
            <a:br>
              <a:rPr lang="en-US" b="1" dirty="0"/>
            </a:b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528711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4419601"/>
            <a:ext cx="280554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291" y="2743200"/>
            <a:ext cx="2819400" cy="1518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1" y="1066800"/>
            <a:ext cx="8115300" cy="707886"/>
          </a:xfrm>
          <a:prstGeom prst="rect">
            <a:avLst/>
          </a:prstGeom>
        </p:spPr>
        <p:txBody>
          <a:bodyPr wrap="square">
            <a:spAutoFit/>
          </a:bodyPr>
          <a:lstStyle/>
          <a:p>
            <a:r>
              <a:rPr lang="en-US" sz="2000" b="1" dirty="0"/>
              <a:t>The Tooltip component is small pop-up box that appears when the user moves the mouse pointer over an element</a:t>
            </a:r>
          </a:p>
        </p:txBody>
      </p:sp>
    </p:spTree>
    <p:extLst>
      <p:ext uri="{BB962C8B-B14F-4D97-AF65-F5344CB8AC3E}">
        <p14:creationId xmlns:p14="http://schemas.microsoft.com/office/powerpoint/2010/main" val="417689490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rgbClr val="92D050"/>
          </a:solidFill>
        </p:spPr>
        <p:txBody>
          <a:bodyPr>
            <a:normAutofit fontScale="90000"/>
          </a:bodyPr>
          <a:lstStyle/>
          <a:p>
            <a:r>
              <a:rPr lang="en-US" b="1" dirty="0" smtClean="0"/>
              <a:t/>
            </a:r>
            <a:br>
              <a:rPr lang="en-US" b="1" dirty="0" smtClean="0"/>
            </a:br>
            <a:r>
              <a:rPr lang="en-US" b="1" dirty="0" smtClean="0"/>
              <a:t>Bootstrap </a:t>
            </a:r>
            <a:r>
              <a:rPr lang="en-US" b="1" dirty="0"/>
              <a:t>4 Popover</a:t>
            </a:r>
            <a:br>
              <a:rPr lang="en-US" b="1" dirty="0"/>
            </a:b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43600" y="4953000"/>
            <a:ext cx="3276601" cy="1447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505201"/>
            <a:ext cx="3171825" cy="105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92" y="2344883"/>
            <a:ext cx="559030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4620" y="1079350"/>
            <a:ext cx="8305800" cy="707886"/>
          </a:xfrm>
          <a:prstGeom prst="rect">
            <a:avLst/>
          </a:prstGeom>
        </p:spPr>
        <p:txBody>
          <a:bodyPr wrap="square">
            <a:spAutoFit/>
          </a:bodyPr>
          <a:lstStyle/>
          <a:p>
            <a:r>
              <a:rPr lang="en-US" sz="2000" b="1" dirty="0"/>
              <a:t>The Popover component is similar to tooltips; it is a pop-up box that appears when the user clicks on an element.</a:t>
            </a:r>
          </a:p>
        </p:txBody>
      </p:sp>
    </p:spTree>
    <p:extLst>
      <p:ext uri="{BB962C8B-B14F-4D97-AF65-F5344CB8AC3E}">
        <p14:creationId xmlns:p14="http://schemas.microsoft.com/office/powerpoint/2010/main" val="2014374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tx2">
              <a:lumMod val="40000"/>
              <a:lumOff val="60000"/>
            </a:schemeClr>
          </a:solidFill>
        </p:spPr>
        <p:txBody>
          <a:bodyPr/>
          <a:lstStyle/>
          <a:p>
            <a:r>
              <a:rPr lang="en-US" dirty="0" smtClean="0"/>
              <a:t>HTML Images</a:t>
            </a:r>
            <a:endParaRPr lang="en-US" dirty="0"/>
          </a:p>
        </p:txBody>
      </p:sp>
      <p:sp>
        <p:nvSpPr>
          <p:cNvPr id="4" name="Content Placeholder 1"/>
          <p:cNvSpPr>
            <a:spLocks noGrp="1"/>
          </p:cNvSpPr>
          <p:nvPr>
            <p:ph idx="1"/>
          </p:nvPr>
        </p:nvSpPr>
        <p:spPr/>
        <p:txBody>
          <a:bodyPr/>
          <a:lstStyle/>
          <a:p>
            <a:pPr>
              <a:buFont typeface="Wingdings 3" pitchFamily="18" charset="2"/>
              <a:buNone/>
            </a:pPr>
            <a:r>
              <a:rPr lang="en-US" altLang="en-US" sz="1600" dirty="0" smtClean="0"/>
              <a:t>&lt;!DOCTYPE html&gt;</a:t>
            </a:r>
          </a:p>
          <a:p>
            <a:pPr>
              <a:buFont typeface="Wingdings 3" pitchFamily="18" charset="2"/>
              <a:buNone/>
            </a:pPr>
            <a:r>
              <a:rPr lang="en-US" altLang="en-US" sz="1600" dirty="0" smtClean="0"/>
              <a:t>&lt;html&gt;</a:t>
            </a:r>
          </a:p>
          <a:p>
            <a:pPr>
              <a:buFont typeface="Wingdings 3" pitchFamily="18" charset="2"/>
              <a:buNone/>
            </a:pPr>
            <a:r>
              <a:rPr lang="en-US" altLang="en-US" sz="1600" dirty="0" smtClean="0"/>
              <a:t>&lt;body&gt;</a:t>
            </a:r>
          </a:p>
          <a:p>
            <a:pPr>
              <a:buFont typeface="Wingdings 3" pitchFamily="18" charset="2"/>
              <a:buNone/>
            </a:pPr>
            <a:r>
              <a:rPr lang="en-US" altLang="en-US" sz="1600" b="1" u="sng" dirty="0" smtClean="0"/>
              <a:t>&lt;</a:t>
            </a:r>
            <a:r>
              <a:rPr lang="en-US" altLang="en-US" sz="1600" b="1" u="sng" dirty="0" err="1" smtClean="0"/>
              <a:t>img</a:t>
            </a:r>
            <a:r>
              <a:rPr lang="en-US" altLang="en-US" sz="1600" b="1" u="sng" dirty="0" smtClean="0"/>
              <a:t> </a:t>
            </a:r>
            <a:r>
              <a:rPr lang="en-US" altLang="en-US" sz="1600" b="1" u="sng" dirty="0" err="1" smtClean="0"/>
              <a:t>src</a:t>
            </a:r>
            <a:r>
              <a:rPr lang="en-US" altLang="en-US" sz="1600" b="1" u="sng" dirty="0" smtClean="0"/>
              <a:t>="job.jpg" alt="image unload" width="104" height="142"&gt;</a:t>
            </a:r>
          </a:p>
          <a:p>
            <a:pPr>
              <a:buFont typeface="Wingdings 3" pitchFamily="18" charset="2"/>
              <a:buNone/>
            </a:pPr>
            <a:r>
              <a:rPr lang="en-US" altLang="en-US" sz="1600" dirty="0" smtClean="0"/>
              <a:t>&lt;/body&gt;</a:t>
            </a:r>
          </a:p>
          <a:p>
            <a:pPr>
              <a:buFont typeface="Wingdings 3" pitchFamily="18" charset="2"/>
              <a:buNone/>
            </a:pPr>
            <a:r>
              <a:rPr lang="en-US" altLang="en-US" sz="1600" dirty="0" smtClean="0"/>
              <a:t>&lt;/html&gt;</a:t>
            </a:r>
          </a:p>
          <a:p>
            <a:pPr>
              <a:buFont typeface="Wingdings 3" pitchFamily="18" charset="2"/>
              <a:buNone/>
            </a:pPr>
            <a:endParaRPr lang="en-US" altLang="en-US" dirty="0" smtClean="0"/>
          </a:p>
          <a:p>
            <a:pPr algn="just"/>
            <a:r>
              <a:rPr lang="en-US" altLang="en-US" sz="2000" dirty="0" smtClean="0"/>
              <a:t>HTML images are defined with the </a:t>
            </a:r>
            <a:r>
              <a:rPr lang="en-US" altLang="en-US" sz="2000" b="1" dirty="0" smtClean="0"/>
              <a:t>&lt;</a:t>
            </a:r>
            <a:r>
              <a:rPr lang="en-US" altLang="en-US" sz="2000" b="1" dirty="0" err="1" smtClean="0"/>
              <a:t>img</a:t>
            </a:r>
            <a:r>
              <a:rPr lang="en-US" altLang="en-US" sz="2000" b="1" dirty="0" smtClean="0"/>
              <a:t>&gt;</a:t>
            </a:r>
            <a:r>
              <a:rPr lang="en-US" altLang="en-US" sz="2000" dirty="0" smtClean="0"/>
              <a:t> tag.</a:t>
            </a:r>
          </a:p>
          <a:p>
            <a:pPr algn="just"/>
            <a:r>
              <a:rPr lang="en-US" altLang="en-US" sz="2000" dirty="0" smtClean="0"/>
              <a:t>The source file (</a:t>
            </a:r>
            <a:r>
              <a:rPr lang="en-US" altLang="en-US" sz="2000" dirty="0" err="1" smtClean="0"/>
              <a:t>src</a:t>
            </a:r>
            <a:r>
              <a:rPr lang="en-US" altLang="en-US" sz="2000" dirty="0" smtClean="0"/>
              <a:t>), alternative text (alt), width, and height are provided as attributes:</a:t>
            </a:r>
          </a:p>
          <a:p>
            <a:pPr algn="just"/>
            <a:endParaRPr lang="en-US" altLang="en-US" sz="2000" b="1"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255" y="1828800"/>
            <a:ext cx="21240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729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rgbClr val="92D050"/>
          </a:solidFill>
        </p:spPr>
        <p:txBody>
          <a:bodyPr>
            <a:normAutofit fontScale="90000"/>
          </a:bodyPr>
          <a:lstStyle/>
          <a:p>
            <a:r>
              <a:rPr lang="en-US" b="1" dirty="0" smtClean="0"/>
              <a:t/>
            </a:r>
            <a:br>
              <a:rPr lang="en-US" b="1" dirty="0" smtClean="0"/>
            </a:br>
            <a:r>
              <a:rPr lang="en-US" b="1" dirty="0" smtClean="0"/>
              <a:t>Bootstrap </a:t>
            </a:r>
            <a:r>
              <a:rPr lang="en-US" b="1" dirty="0"/>
              <a:t>4 Toast</a:t>
            </a:r>
            <a:br>
              <a:rPr lang="en-US" b="1" dirty="0"/>
            </a:b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628650"/>
            <a:ext cx="4423064" cy="2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064" y="2743200"/>
            <a:ext cx="4305300" cy="153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1295400"/>
            <a:ext cx="8229600" cy="707886"/>
          </a:xfrm>
          <a:prstGeom prst="rect">
            <a:avLst/>
          </a:prstGeom>
        </p:spPr>
        <p:txBody>
          <a:bodyPr wrap="square">
            <a:spAutoFit/>
          </a:bodyPr>
          <a:lstStyle/>
          <a:p>
            <a:r>
              <a:rPr lang="en-US" sz="2000" b="1" dirty="0"/>
              <a:t>The toast component is like an alert box that is only shown for a couple of seconds when something happens</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495800"/>
            <a:ext cx="3048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2991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rgbClr val="92D050"/>
          </a:solidFill>
        </p:spPr>
        <p:txBody>
          <a:bodyPr>
            <a:normAutofit fontScale="90000"/>
          </a:bodyPr>
          <a:lstStyle/>
          <a:p>
            <a:r>
              <a:rPr lang="en-US" b="1" dirty="0" smtClean="0"/>
              <a:t/>
            </a:r>
            <a:br>
              <a:rPr lang="en-US" b="1" dirty="0" smtClean="0"/>
            </a:br>
            <a:r>
              <a:rPr lang="en-US" b="1" dirty="0" smtClean="0"/>
              <a:t>Bootstrap </a:t>
            </a:r>
            <a:r>
              <a:rPr lang="en-US" b="1" dirty="0"/>
              <a:t>4 </a:t>
            </a:r>
            <a:r>
              <a:rPr lang="en-US" b="1" dirty="0" err="1"/>
              <a:t>Scrollspy</a:t>
            </a:r>
            <a:r>
              <a:rPr lang="en-US" b="1" dirty="0"/>
              <a:t/>
            </a:r>
            <a:br>
              <a:rPr lang="en-US" b="1" dirty="0"/>
            </a:b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441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517232"/>
            <a:ext cx="4343400" cy="173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362200"/>
            <a:ext cx="43434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983995"/>
            <a:ext cx="8305800" cy="707886"/>
          </a:xfrm>
          <a:prstGeom prst="rect">
            <a:avLst/>
          </a:prstGeom>
        </p:spPr>
        <p:txBody>
          <a:bodyPr wrap="square">
            <a:spAutoFit/>
          </a:bodyPr>
          <a:lstStyle/>
          <a:p>
            <a:r>
              <a:rPr lang="en-US" sz="2000" b="1" dirty="0" err="1"/>
              <a:t>Scrollspy</a:t>
            </a:r>
            <a:r>
              <a:rPr lang="en-US" sz="2000" b="1" dirty="0"/>
              <a:t> is used to automatically update links in a navigation list based on scroll position.</a:t>
            </a:r>
          </a:p>
        </p:txBody>
      </p:sp>
    </p:spTree>
    <p:extLst>
      <p:ext uri="{BB962C8B-B14F-4D97-AF65-F5344CB8AC3E}">
        <p14:creationId xmlns:p14="http://schemas.microsoft.com/office/powerpoint/2010/main" val="33088484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rgbClr val="92D050"/>
          </a:solidFill>
        </p:spPr>
        <p:txBody>
          <a:bodyPr/>
          <a:lstStyle/>
          <a:p>
            <a:r>
              <a:rPr lang="en-US" dirty="0" smtClean="0"/>
              <a:t>Flex</a:t>
            </a: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423921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3836" y="2057400"/>
            <a:ext cx="35242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 y="990600"/>
            <a:ext cx="8207086" cy="400110"/>
          </a:xfrm>
          <a:prstGeom prst="rect">
            <a:avLst/>
          </a:prstGeom>
        </p:spPr>
        <p:txBody>
          <a:bodyPr wrap="square">
            <a:spAutoFit/>
          </a:bodyPr>
          <a:lstStyle/>
          <a:p>
            <a:r>
              <a:rPr lang="en-US" sz="2000" dirty="0"/>
              <a:t>Use flex classes to control the layout of Bootstrap 4 components.</a:t>
            </a:r>
          </a:p>
        </p:txBody>
      </p:sp>
    </p:spTree>
    <p:extLst>
      <p:ext uri="{BB962C8B-B14F-4D97-AF65-F5344CB8AC3E}">
        <p14:creationId xmlns:p14="http://schemas.microsoft.com/office/powerpoint/2010/main" val="27595044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rgbClr val="92D050"/>
          </a:solidFill>
        </p:spPr>
        <p:txBody>
          <a:bodyPr>
            <a:normAutofit fontScale="90000"/>
          </a:bodyPr>
          <a:lstStyle/>
          <a:p>
            <a:r>
              <a:rPr lang="en-US" b="1" dirty="0" smtClean="0"/>
              <a:t/>
            </a:r>
            <a:br>
              <a:rPr lang="en-US" b="1" dirty="0" smtClean="0"/>
            </a:br>
            <a:r>
              <a:rPr lang="en-US" b="1" dirty="0" smtClean="0"/>
              <a:t>Bootstrap Responsive </a:t>
            </a:r>
            <a:r>
              <a:rPr lang="en-US" b="1" dirty="0"/>
              <a:t/>
            </a:r>
            <a:br>
              <a:rPr lang="en-US" b="1" dirty="0"/>
            </a:br>
            <a:endParaRPr lang="en-US" b="1" dirty="0"/>
          </a:p>
        </p:txBody>
      </p:sp>
      <p:sp>
        <p:nvSpPr>
          <p:cNvPr id="3" name="Content Placeholder 2"/>
          <p:cNvSpPr>
            <a:spLocks noGrp="1"/>
          </p:cNvSpPr>
          <p:nvPr>
            <p:ph idx="1"/>
          </p:nvPr>
        </p:nvSpPr>
        <p:spPr>
          <a:xfrm>
            <a:off x="457200" y="1143000"/>
            <a:ext cx="8229600" cy="3352800"/>
          </a:xfrm>
        </p:spPr>
        <p:txBody>
          <a:bodyPr>
            <a:normAutofit/>
          </a:bodyPr>
          <a:lstStyle/>
          <a:p>
            <a:r>
              <a:rPr lang="en-US" sz="2400" dirty="0"/>
              <a:t>Responsive web design is a process of designing and building websites to provide better accessibility and optimal viewing experience to the user by optimizing it for different devices</a:t>
            </a:r>
            <a:r>
              <a:rPr lang="en-US" sz="2400" dirty="0" smtClean="0"/>
              <a:t>.</a:t>
            </a:r>
          </a:p>
          <a:p>
            <a:endParaRPr lang="en-US" sz="2400" dirty="0"/>
          </a:p>
          <a:p>
            <a:r>
              <a:rPr lang="en-US" sz="2400" dirty="0" smtClean="0"/>
              <a:t>Responsive </a:t>
            </a:r>
            <a:r>
              <a:rPr lang="en-US" sz="2400" dirty="0"/>
              <a:t>layouts automatically adjust and adapts to any device screen size, whether it is a desktop, a laptop, a tablet, or a mobile phone.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800600"/>
            <a:ext cx="838200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868780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rgbClr val="92D050"/>
          </a:solidFill>
        </p:spPr>
        <p:txBody>
          <a:bodyPr>
            <a:normAutofit fontScale="90000"/>
          </a:bodyPr>
          <a:lstStyle/>
          <a:p>
            <a:r>
              <a:rPr lang="en-US" b="1" dirty="0" smtClean="0"/>
              <a:t/>
            </a:r>
            <a:br>
              <a:rPr lang="en-US" b="1" dirty="0" smtClean="0"/>
            </a:br>
            <a:r>
              <a:rPr lang="en-US" b="1" dirty="0"/>
              <a:t>Bootstrap </a:t>
            </a:r>
            <a:r>
              <a:rPr lang="en-US" b="1" dirty="0" smtClean="0"/>
              <a:t>Navigation Item Responsive</a:t>
            </a:r>
            <a:r>
              <a:rPr lang="en-US" b="1" dirty="0"/>
              <a:t/>
            </a:r>
            <a:br>
              <a:rPr lang="en-US" b="1" dirty="0"/>
            </a:b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831089"/>
            <a:ext cx="7772400" cy="1436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p:txBody>
          <a:bodyPr/>
          <a:lstStyle/>
          <a:p>
            <a:endParaRPr lang="en-US" dirty="0" smtClean="0"/>
          </a:p>
          <a:p>
            <a:endParaRPr lang="en-US" dirty="0"/>
          </a:p>
          <a:p>
            <a:endParaRPr lang="en-US" dirty="0" smtClean="0"/>
          </a:p>
          <a:p>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54" y="4232564"/>
            <a:ext cx="3491345" cy="2473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6"/>
          <p:cNvSpPr>
            <a:spLocks noChangeArrowheads="1"/>
          </p:cNvSpPr>
          <p:nvPr/>
        </p:nvSpPr>
        <p:spPr bwMode="auto">
          <a:xfrm>
            <a:off x="253206" y="1648852"/>
            <a:ext cx="843359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Unicode MS" pitchFamily="34" charset="-128"/>
                <a:cs typeface="Arial" pitchFamily="34" charset="0"/>
              </a:rPr>
              <a:t>&lt;button type="button" class="</a:t>
            </a:r>
            <a:r>
              <a:rPr kumimoji="0" lang="en-US" sz="2000" b="0" i="0" u="none" strike="noStrike" cap="none" normalizeH="0" baseline="0" dirty="0" err="1" smtClean="0">
                <a:ln>
                  <a:noFill/>
                </a:ln>
                <a:solidFill>
                  <a:schemeClr val="tx1"/>
                </a:solidFill>
                <a:effectLst/>
                <a:latin typeface="Arial Unicode MS" pitchFamily="34" charset="-128"/>
                <a:cs typeface="Arial" pitchFamily="34" charset="0"/>
              </a:rPr>
              <a:t>navbar</a:t>
            </a:r>
            <a:r>
              <a:rPr kumimoji="0" lang="en-US" sz="2000" b="0" i="0" u="none" strike="noStrike" cap="none" normalizeH="0" baseline="0" dirty="0" smtClean="0">
                <a:ln>
                  <a:noFill/>
                </a:ln>
                <a:solidFill>
                  <a:schemeClr val="tx1"/>
                </a:solidFill>
                <a:effectLst/>
                <a:latin typeface="Arial Unicode MS" pitchFamily="34" charset="-128"/>
                <a:cs typeface="Arial" pitchFamily="34" charset="0"/>
              </a:rPr>
              <a:t>-toggle collapsed" data-toggle="collapse"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Unicode MS" pitchFamily="34" charset="-128"/>
                <a:cs typeface="Arial" pitchFamily="34" charset="0"/>
              </a:rPr>
              <a:t>data-target="#bs-example-navbar-collapse-1" aria-expanded="false"&gt;</a:t>
            </a:r>
            <a:r>
              <a:rPr kumimoji="0" lang="en-US" sz="2000" b="0" i="0" u="none" strike="noStrike" cap="none" normalizeH="0" baseline="0" dirty="0" smtClean="0">
                <a:ln>
                  <a:noFill/>
                </a:ln>
                <a:solidFill>
                  <a:schemeClr val="tx1"/>
                </a:solidFill>
                <a:effectLst/>
                <a:latin typeface="Arial" pitchFamily="34" charset="0"/>
                <a:cs typeface="Arial" pitchFamily="34" charset="0"/>
              </a:rPr>
              <a:t> </a:t>
            </a:r>
          </a:p>
        </p:txBody>
      </p:sp>
    </p:spTree>
    <p:extLst>
      <p:ext uri="{BB962C8B-B14F-4D97-AF65-F5344CB8AC3E}">
        <p14:creationId xmlns:p14="http://schemas.microsoft.com/office/powerpoint/2010/main" val="108506483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a:solidFill>
            <a:srgbClr val="92D050"/>
          </a:solidFill>
        </p:spPr>
        <p:txBody>
          <a:bodyPr>
            <a:normAutofit fontScale="90000"/>
          </a:bodyPr>
          <a:lstStyle/>
          <a:p>
            <a:r>
              <a:rPr lang="en-US" b="1" dirty="0"/>
              <a:t>Bootstrap </a:t>
            </a:r>
            <a:r>
              <a:rPr lang="en-US" b="1" dirty="0" smtClean="0"/>
              <a:t>Hero Section </a:t>
            </a:r>
            <a:r>
              <a:rPr lang="en-US" b="1" dirty="0"/>
              <a:t>Responsive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6248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38600"/>
            <a:ext cx="5619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553200" y="1066800"/>
            <a:ext cx="2464641"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752600" y="6324600"/>
            <a:ext cx="1752600" cy="369332"/>
          </a:xfrm>
          <a:prstGeom prst="rect">
            <a:avLst/>
          </a:prstGeom>
        </p:spPr>
        <p:txBody>
          <a:bodyPr wrap="square">
            <a:spAutoFit/>
          </a:bodyPr>
          <a:lstStyle/>
          <a:p>
            <a:r>
              <a:rPr lang="it-IT" dirty="0" smtClean="0"/>
              <a:t>Medium Device</a:t>
            </a:r>
            <a:endParaRPr lang="it-IT" dirty="0"/>
          </a:p>
        </p:txBody>
      </p:sp>
      <p:sp>
        <p:nvSpPr>
          <p:cNvPr id="8" name="Rectangle 7"/>
          <p:cNvSpPr/>
          <p:nvPr/>
        </p:nvSpPr>
        <p:spPr>
          <a:xfrm>
            <a:off x="7010400" y="6324600"/>
            <a:ext cx="1752600" cy="369332"/>
          </a:xfrm>
          <a:prstGeom prst="rect">
            <a:avLst/>
          </a:prstGeom>
        </p:spPr>
        <p:txBody>
          <a:bodyPr wrap="square">
            <a:spAutoFit/>
          </a:bodyPr>
          <a:lstStyle/>
          <a:p>
            <a:r>
              <a:rPr lang="it-IT" dirty="0" smtClean="0"/>
              <a:t>Small Device</a:t>
            </a:r>
            <a:endParaRPr lang="it-IT" dirty="0"/>
          </a:p>
        </p:txBody>
      </p:sp>
      <p:sp>
        <p:nvSpPr>
          <p:cNvPr id="9" name="Rectangle 8"/>
          <p:cNvSpPr/>
          <p:nvPr/>
        </p:nvSpPr>
        <p:spPr>
          <a:xfrm>
            <a:off x="2057400" y="3207327"/>
            <a:ext cx="1752600" cy="369332"/>
          </a:xfrm>
          <a:prstGeom prst="rect">
            <a:avLst/>
          </a:prstGeom>
        </p:spPr>
        <p:txBody>
          <a:bodyPr wrap="square">
            <a:spAutoFit/>
          </a:bodyPr>
          <a:lstStyle/>
          <a:p>
            <a:r>
              <a:rPr lang="it-IT" dirty="0" smtClean="0"/>
              <a:t>Large Device</a:t>
            </a:r>
            <a:endParaRPr lang="it-IT" dirty="0"/>
          </a:p>
        </p:txBody>
      </p:sp>
    </p:spTree>
    <p:extLst>
      <p:ext uri="{BB962C8B-B14F-4D97-AF65-F5344CB8AC3E}">
        <p14:creationId xmlns:p14="http://schemas.microsoft.com/office/powerpoint/2010/main" val="335442782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rgbClr val="92D050"/>
          </a:solidFill>
        </p:spPr>
        <p:txBody>
          <a:bodyPr/>
          <a:lstStyle/>
          <a:p>
            <a:r>
              <a:rPr lang="en-US" b="1" dirty="0"/>
              <a:t>Bootstrap </a:t>
            </a:r>
            <a:r>
              <a:rPr lang="en-US" b="1" dirty="0" smtClean="0"/>
              <a:t>Card Responsive</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90" y="1574494"/>
            <a:ext cx="570460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443851"/>
            <a:ext cx="5105400" cy="1880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981200"/>
            <a:ext cx="281463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4833" y="1205162"/>
            <a:ext cx="8310563" cy="369332"/>
          </a:xfrm>
          <a:prstGeom prst="rect">
            <a:avLst/>
          </a:prstGeom>
        </p:spPr>
        <p:txBody>
          <a:bodyPr wrap="square">
            <a:spAutoFit/>
          </a:bodyPr>
          <a:lstStyle/>
          <a:p>
            <a:r>
              <a:rPr lang="it-IT" dirty="0" smtClean="0"/>
              <a:t>div</a:t>
            </a:r>
            <a:r>
              <a:rPr lang="it-IT" dirty="0"/>
              <a:t>  class="col-lg-4 col-md-6 col-12 mb-lg-0 mt-md-2 mb-4</a:t>
            </a:r>
            <a:r>
              <a:rPr lang="it-IT" dirty="0" smtClean="0"/>
              <a:t>"</a:t>
            </a:r>
            <a:r>
              <a:rPr lang="it-IT" dirty="0"/>
              <a:t> </a:t>
            </a:r>
            <a:r>
              <a:rPr lang="it-IT" dirty="0" smtClean="0"/>
              <a:t>&gt;</a:t>
            </a:r>
            <a:endParaRPr lang="it-IT" dirty="0"/>
          </a:p>
        </p:txBody>
      </p:sp>
      <p:sp>
        <p:nvSpPr>
          <p:cNvPr id="8" name="Rectangle 7"/>
          <p:cNvSpPr/>
          <p:nvPr/>
        </p:nvSpPr>
        <p:spPr>
          <a:xfrm>
            <a:off x="876300" y="3764065"/>
            <a:ext cx="1752600" cy="369332"/>
          </a:xfrm>
          <a:prstGeom prst="rect">
            <a:avLst/>
          </a:prstGeom>
        </p:spPr>
        <p:txBody>
          <a:bodyPr wrap="square">
            <a:spAutoFit/>
          </a:bodyPr>
          <a:lstStyle/>
          <a:p>
            <a:r>
              <a:rPr lang="it-IT" dirty="0" smtClean="0"/>
              <a:t>Large Device</a:t>
            </a:r>
            <a:endParaRPr lang="it-IT" dirty="0"/>
          </a:p>
        </p:txBody>
      </p:sp>
      <p:sp>
        <p:nvSpPr>
          <p:cNvPr id="9" name="Rectangle 8"/>
          <p:cNvSpPr/>
          <p:nvPr/>
        </p:nvSpPr>
        <p:spPr>
          <a:xfrm>
            <a:off x="876300" y="6450562"/>
            <a:ext cx="1752600" cy="369332"/>
          </a:xfrm>
          <a:prstGeom prst="rect">
            <a:avLst/>
          </a:prstGeom>
        </p:spPr>
        <p:txBody>
          <a:bodyPr wrap="square">
            <a:spAutoFit/>
          </a:bodyPr>
          <a:lstStyle/>
          <a:p>
            <a:r>
              <a:rPr lang="it-IT" dirty="0" smtClean="0"/>
              <a:t>Medium  Device</a:t>
            </a:r>
            <a:endParaRPr lang="it-IT" dirty="0"/>
          </a:p>
        </p:txBody>
      </p:sp>
      <p:sp>
        <p:nvSpPr>
          <p:cNvPr id="10" name="Rectangle 9"/>
          <p:cNvSpPr/>
          <p:nvPr/>
        </p:nvSpPr>
        <p:spPr>
          <a:xfrm>
            <a:off x="6398418" y="3948731"/>
            <a:ext cx="1752600" cy="369332"/>
          </a:xfrm>
          <a:prstGeom prst="rect">
            <a:avLst/>
          </a:prstGeom>
        </p:spPr>
        <p:txBody>
          <a:bodyPr wrap="square">
            <a:spAutoFit/>
          </a:bodyPr>
          <a:lstStyle/>
          <a:p>
            <a:r>
              <a:rPr lang="it-IT" dirty="0" smtClean="0"/>
              <a:t>Small Device</a:t>
            </a:r>
            <a:endParaRPr lang="it-IT" dirty="0"/>
          </a:p>
        </p:txBody>
      </p:sp>
    </p:spTree>
    <p:extLst>
      <p:ext uri="{BB962C8B-B14F-4D97-AF65-F5344CB8AC3E}">
        <p14:creationId xmlns:p14="http://schemas.microsoft.com/office/powerpoint/2010/main" val="4392350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rgbClr val="92D050"/>
          </a:solidFill>
        </p:spPr>
        <p:txBody>
          <a:bodyPr>
            <a:normAutofit fontScale="90000"/>
          </a:bodyPr>
          <a:lstStyle/>
          <a:p>
            <a:r>
              <a:rPr lang="en-US" b="1" dirty="0" smtClean="0"/>
              <a:t/>
            </a:r>
            <a:br>
              <a:rPr lang="en-US" b="1" dirty="0" smtClean="0"/>
            </a:br>
            <a:r>
              <a:rPr lang="en-US" b="1" dirty="0"/>
              <a:t>Bootstrap </a:t>
            </a:r>
            <a:r>
              <a:rPr lang="en-US" b="1" dirty="0" smtClean="0"/>
              <a:t> </a:t>
            </a:r>
            <a:r>
              <a:rPr lang="en-US" b="1" dirty="0"/>
              <a:t>responsive Video</a:t>
            </a:r>
            <a:br>
              <a:rPr lang="en-US" b="1" dirty="0"/>
            </a:b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7924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95600"/>
            <a:ext cx="39624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9295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a:solidFill>
            <a:srgbClr val="92D050"/>
          </a:solidFill>
        </p:spPr>
        <p:txBody>
          <a:bodyPr>
            <a:normAutofit fontScale="90000"/>
          </a:bodyPr>
          <a:lstStyle/>
          <a:p>
            <a:r>
              <a:rPr lang="en-US" b="1" dirty="0" smtClean="0"/>
              <a:t/>
            </a:r>
            <a:br>
              <a:rPr lang="en-US" b="1" dirty="0" smtClean="0"/>
            </a:br>
            <a:r>
              <a:rPr lang="en-US" b="1" dirty="0" smtClean="0"/>
              <a:t>Bootstrap  </a:t>
            </a:r>
            <a:r>
              <a:rPr lang="en-US" b="1" dirty="0"/>
              <a:t>responsive </a:t>
            </a:r>
            <a:r>
              <a:rPr lang="en-US" b="1" dirty="0" smtClean="0"/>
              <a:t>Footer</a:t>
            </a:r>
            <a:r>
              <a:rPr lang="en-US" b="1" dirty="0"/>
              <a:t/>
            </a:r>
            <a:br>
              <a:rPr lang="en-US" b="1" dirty="0"/>
            </a:b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699" y="914400"/>
            <a:ext cx="5555673" cy="28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73" y="4293610"/>
            <a:ext cx="5562600" cy="200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90600"/>
            <a:ext cx="2895600"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477000" y="6456588"/>
            <a:ext cx="1752600" cy="369332"/>
          </a:xfrm>
          <a:prstGeom prst="rect">
            <a:avLst/>
          </a:prstGeom>
        </p:spPr>
        <p:txBody>
          <a:bodyPr wrap="square">
            <a:spAutoFit/>
          </a:bodyPr>
          <a:lstStyle/>
          <a:p>
            <a:r>
              <a:rPr lang="it-IT" dirty="0" smtClean="0"/>
              <a:t>Small Device</a:t>
            </a:r>
            <a:endParaRPr lang="it-IT" dirty="0"/>
          </a:p>
        </p:txBody>
      </p:sp>
      <p:sp>
        <p:nvSpPr>
          <p:cNvPr id="8" name="Rectangle 7"/>
          <p:cNvSpPr/>
          <p:nvPr/>
        </p:nvSpPr>
        <p:spPr>
          <a:xfrm>
            <a:off x="1759527" y="3763446"/>
            <a:ext cx="1600200" cy="369332"/>
          </a:xfrm>
          <a:prstGeom prst="rect">
            <a:avLst/>
          </a:prstGeom>
        </p:spPr>
        <p:txBody>
          <a:bodyPr wrap="square">
            <a:spAutoFit/>
          </a:bodyPr>
          <a:lstStyle/>
          <a:p>
            <a:r>
              <a:rPr lang="it-IT" dirty="0" smtClean="0"/>
              <a:t>Large Device</a:t>
            </a:r>
            <a:endParaRPr lang="it-IT" dirty="0"/>
          </a:p>
        </p:txBody>
      </p:sp>
      <p:sp>
        <p:nvSpPr>
          <p:cNvPr id="9" name="Rectangle 8"/>
          <p:cNvSpPr/>
          <p:nvPr/>
        </p:nvSpPr>
        <p:spPr>
          <a:xfrm>
            <a:off x="1683327" y="6456588"/>
            <a:ext cx="1752600" cy="369332"/>
          </a:xfrm>
          <a:prstGeom prst="rect">
            <a:avLst/>
          </a:prstGeom>
        </p:spPr>
        <p:txBody>
          <a:bodyPr wrap="square">
            <a:spAutoFit/>
          </a:bodyPr>
          <a:lstStyle/>
          <a:p>
            <a:r>
              <a:rPr lang="it-IT" dirty="0" smtClean="0"/>
              <a:t>Medium Device</a:t>
            </a:r>
            <a:endParaRPr lang="it-IT" dirty="0"/>
          </a:p>
        </p:txBody>
      </p:sp>
    </p:spTree>
    <p:extLst>
      <p:ext uri="{BB962C8B-B14F-4D97-AF65-F5344CB8AC3E}">
        <p14:creationId xmlns:p14="http://schemas.microsoft.com/office/powerpoint/2010/main" val="52151967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rgbClr val="92D050"/>
          </a:solidFill>
        </p:spPr>
        <p:txBody>
          <a:bodyPr>
            <a:normAutofit fontScale="90000"/>
          </a:bodyPr>
          <a:lstStyle/>
          <a:p>
            <a:r>
              <a:rPr lang="en-US" b="1" dirty="0" smtClean="0"/>
              <a:t/>
            </a:r>
            <a:br>
              <a:rPr lang="en-US" b="1" dirty="0" smtClean="0"/>
            </a:br>
            <a:r>
              <a:rPr lang="en-US" b="1" dirty="0"/>
              <a:t>Bootstrap </a:t>
            </a:r>
            <a:r>
              <a:rPr lang="en-US" b="1" dirty="0" smtClean="0"/>
              <a:t>Responsive Full Page</a:t>
            </a:r>
            <a:r>
              <a:rPr lang="en-US" b="1" dirty="0"/>
              <a:t/>
            </a:r>
            <a:br>
              <a:rPr lang="en-US" b="1" dirty="0"/>
            </a:b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5562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524000"/>
            <a:ext cx="3352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5149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tx2">
              <a:lumMod val="40000"/>
              <a:lumOff val="60000"/>
            </a:schemeClr>
          </a:solidFill>
        </p:spPr>
        <p:txBody>
          <a:bodyPr/>
          <a:lstStyle/>
          <a:p>
            <a:r>
              <a:rPr lang="en-US" dirty="0" smtClean="0"/>
              <a:t>HTML Attributes List</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1" y="1371600"/>
            <a:ext cx="8382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536236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a:solidFill>
            <a:srgbClr val="92D050"/>
          </a:solidFill>
        </p:spPr>
        <p:txBody>
          <a:bodyPr/>
          <a:lstStyle/>
          <a:p>
            <a:r>
              <a:rPr lang="en-US" dirty="0"/>
              <a:t>A</a:t>
            </a:r>
            <a:r>
              <a:rPr lang="en-US" altLang="en-US" dirty="0">
                <a:ea typeface="Times New Roman" panose="02020603050405020304" pitchFamily="18" charset="0"/>
                <a:cs typeface="Calibri" panose="020F0502020204030204" pitchFamily="34" charset="0"/>
              </a:rPr>
              <a:t>n</a:t>
            </a:r>
            <a:r>
              <a:rPr lang="en-US" dirty="0"/>
              <a:t>y Questio</a:t>
            </a:r>
            <a:r>
              <a:rPr lang="en-US" altLang="en-US" dirty="0">
                <a:ea typeface="Times New Roman" panose="02020603050405020304" pitchFamily="18" charset="0"/>
                <a:cs typeface="Calibri" panose="020F0502020204030204" pitchFamily="34" charset="0"/>
              </a:rPr>
              <a:t>n</a:t>
            </a:r>
            <a:r>
              <a:rPr lang="en-US" dirty="0"/>
              <a:t> or Suggestio</a:t>
            </a:r>
            <a:r>
              <a:rPr lang="en-US" altLang="en-US" dirty="0">
                <a:ea typeface="Times New Roman" panose="02020603050405020304" pitchFamily="18" charset="0"/>
                <a:cs typeface="Calibri" panose="020F0502020204030204" pitchFamily="34" charset="0"/>
              </a:rPr>
              <a:t>n</a:t>
            </a:r>
            <a:endParaRPr lang="en-US" dirty="0"/>
          </a:p>
        </p:txBody>
      </p:sp>
      <p:pic>
        <p:nvPicPr>
          <p:cNvPr id="4" name="Picture 8">
            <a:extLst>
              <a:ext uri="{FF2B5EF4-FFF2-40B4-BE49-F238E27FC236}">
                <a16:creationId xmlns="" xmlns:a16="http://schemas.microsoft.com/office/drawing/2014/main" id="{DF721D5A-8EC1-4A18-8F6D-72C0EB3F083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84138" y="2275318"/>
            <a:ext cx="3645262" cy="3515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966092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rgbClr val="92D050"/>
          </a:solidFill>
        </p:spPr>
        <p:txBody>
          <a:bodyPr/>
          <a:lstStyle/>
          <a:p>
            <a:r>
              <a:rPr lang="en-US" dirty="0"/>
              <a:t>References</a:t>
            </a:r>
          </a:p>
        </p:txBody>
      </p:sp>
      <p:sp>
        <p:nvSpPr>
          <p:cNvPr id="3" name="Content Placeholder 2"/>
          <p:cNvSpPr>
            <a:spLocks noGrp="1"/>
          </p:cNvSpPr>
          <p:nvPr>
            <p:ph idx="1"/>
          </p:nvPr>
        </p:nvSpPr>
        <p:spPr/>
        <p:txBody>
          <a:bodyPr/>
          <a:lstStyle/>
          <a:p>
            <a:pPr marL="0" indent="0">
              <a:buNone/>
            </a:pPr>
            <a:r>
              <a:rPr lang="en-US" dirty="0" smtClean="0"/>
              <a:t>•</a:t>
            </a:r>
            <a:r>
              <a:rPr lang="en-US" dirty="0"/>
              <a:t> </a:t>
            </a:r>
            <a:r>
              <a:rPr lang="en-US" sz="2400" dirty="0"/>
              <a:t>w3schools. Bootstrap </a:t>
            </a:r>
            <a:r>
              <a:rPr lang="en-US" sz="2400" dirty="0" smtClean="0"/>
              <a:t>4 </a:t>
            </a:r>
            <a:r>
              <a:rPr lang="en-US" sz="2400" dirty="0"/>
              <a:t>Tutorial</a:t>
            </a:r>
            <a:r>
              <a:rPr lang="en-US" sz="2400" dirty="0" smtClean="0"/>
              <a:t>.</a:t>
            </a:r>
          </a:p>
          <a:p>
            <a:r>
              <a:rPr lang="en-US" sz="2400" dirty="0" smtClean="0"/>
              <a:t>https</a:t>
            </a:r>
            <a:r>
              <a:rPr lang="en-US" sz="2400" dirty="0"/>
              <a:t>:// </a:t>
            </a:r>
            <a:r>
              <a:rPr lang="en-US" sz="2400" dirty="0">
                <a:hlinkClick r:id="rId2"/>
              </a:rPr>
              <a:t>www.w3schools.com/bootstrap</a:t>
            </a:r>
            <a:r>
              <a:rPr lang="en-US" sz="2400" dirty="0" smtClean="0">
                <a:hlinkClick r:id="rId2"/>
              </a:rPr>
              <a:t>/</a:t>
            </a:r>
            <a:endParaRPr lang="en-US" sz="2400" dirty="0" smtClean="0"/>
          </a:p>
          <a:p>
            <a:r>
              <a:rPr lang="en-US" sz="2400" u="sng" dirty="0">
                <a:hlinkClick r:id="rId3"/>
              </a:rPr>
              <a:t>https://www.google.com/</a:t>
            </a:r>
            <a:endParaRPr lang="en-US" sz="2400" dirty="0"/>
          </a:p>
          <a:p>
            <a:r>
              <a:rPr lang="en-US" sz="2400" u="sng" dirty="0">
                <a:hlinkClick r:id="rId4"/>
              </a:rPr>
              <a:t>http://www.htmltutorials.com/</a:t>
            </a:r>
            <a:endParaRPr lang="en-US" sz="2400" dirty="0"/>
          </a:p>
          <a:p>
            <a:r>
              <a:rPr lang="en-US" sz="2400" u="sng" dirty="0">
                <a:hlinkClick r:id="rId5"/>
              </a:rPr>
              <a:t>http://www.csstutorials.com/</a:t>
            </a:r>
            <a:endParaRPr lang="en-US" sz="2400" dirty="0"/>
          </a:p>
          <a:p>
            <a:endParaRPr lang="en-US" dirty="0"/>
          </a:p>
        </p:txBody>
      </p:sp>
    </p:spTree>
    <p:extLst>
      <p:ext uri="{BB962C8B-B14F-4D97-AF65-F5344CB8AC3E}">
        <p14:creationId xmlns:p14="http://schemas.microsoft.com/office/powerpoint/2010/main" val="22045899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a:extLst>
              <a:ext uri="{FF2B5EF4-FFF2-40B4-BE49-F238E27FC236}">
                <a16:creationId xmlns="" xmlns:a16="http://schemas.microsoft.com/office/drawing/2014/main" id="{F3C98635-55FC-4B40-8846-C35392FA39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6200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3432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40000"/>
              <a:lumOff val="60000"/>
            </a:schemeClr>
          </a:solidFill>
        </p:spPr>
        <p:txBody>
          <a:bodyPr/>
          <a:lstStyle/>
          <a:p>
            <a:r>
              <a:rPr lang="en-US" dirty="0" smtClean="0"/>
              <a:t>HTML Attributes Example</a:t>
            </a:r>
            <a:endParaRPr lang="en-US" dirty="0"/>
          </a:p>
        </p:txBody>
      </p:sp>
      <p:sp>
        <p:nvSpPr>
          <p:cNvPr id="4" name="Content Placeholder 1"/>
          <p:cNvSpPr>
            <a:spLocks noGrp="1"/>
          </p:cNvSpPr>
          <p:nvPr>
            <p:ph idx="1"/>
          </p:nvPr>
        </p:nvSpPr>
        <p:spPr>
          <a:xfrm>
            <a:off x="457200" y="1295400"/>
            <a:ext cx="4648200" cy="5257800"/>
          </a:xfrm>
        </p:spPr>
        <p:txBody>
          <a:bodyPr/>
          <a:lstStyle/>
          <a:p>
            <a:pPr algn="just">
              <a:buFont typeface="Wingdings 3" pitchFamily="18" charset="2"/>
              <a:buNone/>
            </a:pPr>
            <a:r>
              <a:rPr lang="en-US" altLang="en-US" sz="2000" dirty="0" smtClean="0"/>
              <a:t>&lt;body&gt;</a:t>
            </a:r>
          </a:p>
          <a:p>
            <a:pPr algn="just">
              <a:buFont typeface="Wingdings 3" pitchFamily="18" charset="2"/>
              <a:buNone/>
            </a:pPr>
            <a:r>
              <a:rPr lang="en-US" altLang="en-US" sz="2000" dirty="0" smtClean="0"/>
              <a:t>&lt;h2&gt;The title attribute&lt;/h2&gt;</a:t>
            </a:r>
          </a:p>
          <a:p>
            <a:pPr algn="just">
              <a:buFont typeface="Wingdings 3" pitchFamily="18" charset="2"/>
              <a:buNone/>
            </a:pPr>
            <a:r>
              <a:rPr lang="en-US" altLang="en-US" sz="2000" dirty="0" smtClean="0"/>
              <a:t>&lt;p title="I'm a tooltip"&gt;</a:t>
            </a:r>
          </a:p>
          <a:p>
            <a:pPr algn="just">
              <a:buFont typeface="Wingdings 3" pitchFamily="18" charset="2"/>
              <a:buNone/>
            </a:pPr>
            <a:r>
              <a:rPr lang="en-US" altLang="en-US" sz="2000" dirty="0" smtClean="0"/>
              <a:t>Mouse over paragraph to display title attribute</a:t>
            </a:r>
          </a:p>
          <a:p>
            <a:pPr algn="just">
              <a:buFont typeface="Wingdings 3" pitchFamily="18" charset="2"/>
              <a:buNone/>
            </a:pPr>
            <a:r>
              <a:rPr lang="en-US" altLang="en-US" sz="2000" dirty="0" smtClean="0"/>
              <a:t>&lt;/p&gt; &lt;</a:t>
            </a:r>
            <a:r>
              <a:rPr lang="en-US" altLang="en-US" sz="2000" dirty="0" err="1" smtClean="0"/>
              <a:t>br</a:t>
            </a:r>
            <a:r>
              <a:rPr lang="en-US" altLang="en-US" sz="2000" dirty="0" smtClean="0"/>
              <a:t>&gt;</a:t>
            </a:r>
          </a:p>
          <a:p>
            <a:pPr algn="just">
              <a:buFont typeface="Wingdings 3" pitchFamily="18" charset="2"/>
              <a:buNone/>
            </a:pPr>
            <a:r>
              <a:rPr lang="en-US" altLang="en-US" sz="2000" dirty="0" smtClean="0"/>
              <a:t>&lt;a </a:t>
            </a:r>
            <a:r>
              <a:rPr lang="en-US" altLang="en-US" sz="2000" dirty="0" err="1" smtClean="0"/>
              <a:t>href</a:t>
            </a:r>
            <a:r>
              <a:rPr lang="en-US" altLang="en-US" sz="2000" dirty="0" smtClean="0"/>
              <a:t>="https://www.bdjobs.com"&gt;This is a link&lt;/a&gt; &lt;</a:t>
            </a:r>
            <a:r>
              <a:rPr lang="en-US" altLang="en-US" sz="2000" dirty="0" err="1" smtClean="0"/>
              <a:t>br</a:t>
            </a:r>
            <a:r>
              <a:rPr lang="en-US" altLang="en-US" sz="2000" dirty="0" smtClean="0"/>
              <a:t>&gt;</a:t>
            </a:r>
          </a:p>
          <a:p>
            <a:pPr algn="just">
              <a:buFont typeface="Wingdings 3" pitchFamily="18" charset="2"/>
              <a:buNone/>
            </a:pPr>
            <a:r>
              <a:rPr lang="en-US" altLang="en-US" sz="2000" dirty="0" smtClean="0"/>
              <a:t>&lt;</a:t>
            </a:r>
            <a:r>
              <a:rPr lang="en-US" altLang="en-US" sz="2000" dirty="0" err="1" smtClean="0"/>
              <a:t>img</a:t>
            </a:r>
            <a:r>
              <a:rPr lang="en-US" altLang="en-US" sz="2000" dirty="0" smtClean="0"/>
              <a:t> </a:t>
            </a:r>
            <a:r>
              <a:rPr lang="en-US" altLang="en-US" sz="2000" dirty="0" err="1" smtClean="0"/>
              <a:t>src</a:t>
            </a:r>
            <a:r>
              <a:rPr lang="en-US" altLang="en-US" sz="2000" dirty="0" smtClean="0"/>
              <a:t>="job.jpg" width="104" height="142"&gt; &lt;</a:t>
            </a:r>
            <a:r>
              <a:rPr lang="en-US" altLang="en-US" sz="2000" dirty="0" err="1" smtClean="0"/>
              <a:t>br</a:t>
            </a:r>
            <a:r>
              <a:rPr lang="en-US" altLang="en-US" sz="2000" dirty="0" smtClean="0"/>
              <a:t>&gt;</a:t>
            </a:r>
          </a:p>
          <a:p>
            <a:pPr algn="just">
              <a:buFont typeface="Wingdings 3" pitchFamily="18" charset="2"/>
              <a:buNone/>
            </a:pPr>
            <a:r>
              <a:rPr lang="en-US" altLang="en-US" sz="2000" dirty="0" smtClean="0"/>
              <a:t>&lt;</a:t>
            </a:r>
            <a:r>
              <a:rPr lang="en-US" altLang="en-US" sz="2000" dirty="0" err="1" smtClean="0"/>
              <a:t>img</a:t>
            </a:r>
            <a:r>
              <a:rPr lang="en-US" altLang="en-US" sz="2000" dirty="0" smtClean="0"/>
              <a:t> </a:t>
            </a:r>
            <a:r>
              <a:rPr lang="en-US" altLang="en-US" sz="2000" dirty="0" err="1" smtClean="0"/>
              <a:t>src</a:t>
            </a:r>
            <a:r>
              <a:rPr lang="en-US" altLang="en-US" sz="2000" dirty="0" smtClean="0"/>
              <a:t>="jobs.jpg" alt="image unload" width="104" height="142"&gt;</a:t>
            </a:r>
          </a:p>
          <a:p>
            <a:pPr algn="just">
              <a:buFont typeface="Wingdings 3" pitchFamily="18" charset="2"/>
              <a:buNone/>
            </a:pPr>
            <a:endParaRPr lang="en-US" altLang="en-US" sz="1400" dirty="0" smtClean="0"/>
          </a:p>
        </p:txBody>
      </p:sp>
      <p:pic>
        <p:nvPicPr>
          <p:cNvPr id="5" name="Picture 3" descr="C:\Users\User\Desktop\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57400"/>
            <a:ext cx="3240087"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18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40000"/>
              <a:lumOff val="60000"/>
            </a:schemeClr>
          </a:solidFill>
        </p:spPr>
        <p:txBody>
          <a:bodyPr/>
          <a:lstStyle/>
          <a:p>
            <a:r>
              <a:rPr lang="en-US" dirty="0" smtClean="0"/>
              <a:t>Hyperlinks</a:t>
            </a:r>
            <a:endParaRPr lang="en-US" dirty="0"/>
          </a:p>
        </p:txBody>
      </p:sp>
      <p:sp>
        <p:nvSpPr>
          <p:cNvPr id="3" name="Content Placeholder 2"/>
          <p:cNvSpPr>
            <a:spLocks noGrp="1"/>
          </p:cNvSpPr>
          <p:nvPr>
            <p:ph idx="1"/>
          </p:nvPr>
        </p:nvSpPr>
        <p:spPr>
          <a:xfrm>
            <a:off x="457200" y="1143000"/>
            <a:ext cx="8229600" cy="4983163"/>
          </a:xfrm>
        </p:spPr>
        <p:txBody>
          <a:bodyPr/>
          <a:lstStyle/>
          <a:p>
            <a:pPr marL="0" indent="0">
              <a:buNone/>
            </a:pPr>
            <a:r>
              <a:rPr lang="en-US" altLang="en-US" dirty="0" smtClean="0"/>
              <a:t>HTML files can contain hyperlinks to files on the same computer or around the world.</a:t>
            </a:r>
          </a:p>
          <a:p>
            <a:pPr marL="0" indent="0">
              <a:buNone/>
            </a:pPr>
            <a:r>
              <a:rPr lang="en-US" altLang="en-US" dirty="0" smtClean="0"/>
              <a:t>3 types of links:</a:t>
            </a:r>
          </a:p>
          <a:p>
            <a:pPr>
              <a:buFont typeface="Wingdings" pitchFamily="2" charset="2"/>
              <a:buChar char="ü"/>
            </a:pPr>
            <a:r>
              <a:rPr lang="en-US" altLang="en-US" dirty="0" smtClean="0"/>
              <a:t> external,</a:t>
            </a:r>
          </a:p>
          <a:p>
            <a:pPr>
              <a:buFont typeface="Wingdings" pitchFamily="2" charset="2"/>
              <a:buChar char="ü"/>
            </a:pPr>
            <a:r>
              <a:rPr lang="en-US" altLang="en-US" dirty="0" smtClean="0"/>
              <a:t> internal and </a:t>
            </a:r>
          </a:p>
          <a:p>
            <a:pPr>
              <a:buFont typeface="Wingdings" pitchFamily="2" charset="2"/>
              <a:buChar char="ü"/>
            </a:pPr>
            <a:r>
              <a:rPr lang="en-US" altLang="en-US" dirty="0" smtClean="0"/>
              <a:t>mail to</a:t>
            </a:r>
          </a:p>
          <a:p>
            <a:endParaRPr lang="en-US" dirty="0"/>
          </a:p>
        </p:txBody>
      </p:sp>
    </p:spTree>
    <p:extLst>
      <p:ext uri="{BB962C8B-B14F-4D97-AF65-F5344CB8AC3E}">
        <p14:creationId xmlns:p14="http://schemas.microsoft.com/office/powerpoint/2010/main" val="3512141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tx2">
              <a:lumMod val="40000"/>
              <a:lumOff val="60000"/>
            </a:schemeClr>
          </a:solidFill>
        </p:spPr>
        <p:txBody>
          <a:bodyPr/>
          <a:lstStyle/>
          <a:p>
            <a:r>
              <a:rPr lang="en-US" dirty="0" smtClean="0"/>
              <a:t>External Links</a:t>
            </a:r>
            <a:endParaRPr lang="en-US" dirty="0"/>
          </a:p>
        </p:txBody>
      </p:sp>
      <p:sp>
        <p:nvSpPr>
          <p:cNvPr id="4" name="Rectangle 1027"/>
          <p:cNvSpPr>
            <a:spLocks noGrp="1"/>
          </p:cNvSpPr>
          <p:nvPr>
            <p:ph idx="1"/>
          </p:nvPr>
        </p:nvSpPr>
        <p:spPr/>
        <p:txBody>
          <a:bodyPr/>
          <a:lstStyle/>
          <a:p>
            <a:pPr eaLnBrk="1" hangingPunct="1">
              <a:lnSpc>
                <a:spcPct val="90000"/>
              </a:lnSpc>
            </a:pPr>
            <a:r>
              <a:rPr lang="en-US" altLang="en-US" dirty="0" smtClean="0"/>
              <a:t>All Link tags require two components</a:t>
            </a:r>
          </a:p>
          <a:p>
            <a:pPr lvl="1" eaLnBrk="1" hangingPunct="1">
              <a:lnSpc>
                <a:spcPct val="90000"/>
              </a:lnSpc>
            </a:pPr>
            <a:r>
              <a:rPr lang="en-US" altLang="en-US" dirty="0" smtClean="0"/>
              <a:t>The location you want to link to</a:t>
            </a:r>
          </a:p>
          <a:p>
            <a:pPr lvl="1" eaLnBrk="1" hangingPunct="1">
              <a:lnSpc>
                <a:spcPct val="90000"/>
              </a:lnSpc>
            </a:pPr>
            <a:r>
              <a:rPr lang="en-US" altLang="en-US" dirty="0" smtClean="0"/>
              <a:t>The text that you want to appear on the page</a:t>
            </a:r>
          </a:p>
          <a:p>
            <a:pPr eaLnBrk="1" hangingPunct="1">
              <a:lnSpc>
                <a:spcPct val="90000"/>
              </a:lnSpc>
            </a:pPr>
            <a:r>
              <a:rPr lang="en-US" altLang="en-US" dirty="0" smtClean="0"/>
              <a:t>&lt;a </a:t>
            </a:r>
            <a:r>
              <a:rPr lang="en-US" altLang="en-US" dirty="0" err="1" smtClean="0"/>
              <a:t>href</a:t>
            </a:r>
            <a:r>
              <a:rPr lang="en-US" altLang="en-US" dirty="0" smtClean="0"/>
              <a:t>=“http://www.ucsb.edu”&gt;Link Text&lt;/a&gt;</a:t>
            </a:r>
          </a:p>
          <a:p>
            <a:pPr eaLnBrk="1" hangingPunct="1">
              <a:lnSpc>
                <a:spcPct val="90000"/>
              </a:lnSpc>
            </a:pPr>
            <a:r>
              <a:rPr lang="en-US" altLang="en-US" dirty="0" smtClean="0"/>
              <a:t>In an external link, this is the web address of the site</a:t>
            </a:r>
          </a:p>
        </p:txBody>
      </p:sp>
    </p:spTree>
    <p:extLst>
      <p:ext uri="{BB962C8B-B14F-4D97-AF65-F5344CB8AC3E}">
        <p14:creationId xmlns:p14="http://schemas.microsoft.com/office/powerpoint/2010/main" val="2002445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tx2">
              <a:lumMod val="40000"/>
              <a:lumOff val="60000"/>
            </a:schemeClr>
          </a:solidFill>
        </p:spPr>
        <p:txBody>
          <a:bodyPr/>
          <a:lstStyle/>
          <a:p>
            <a:r>
              <a:rPr lang="en-US" dirty="0" smtClean="0"/>
              <a:t>Internal Links</a:t>
            </a:r>
            <a:endParaRPr lang="en-US" dirty="0"/>
          </a:p>
        </p:txBody>
      </p:sp>
      <p:sp>
        <p:nvSpPr>
          <p:cNvPr id="4" name="Rectangle 3"/>
          <p:cNvSpPr>
            <a:spLocks noGrp="1"/>
          </p:cNvSpPr>
          <p:nvPr>
            <p:ph idx="1"/>
          </p:nvPr>
        </p:nvSpPr>
        <p:spPr/>
        <p:txBody>
          <a:bodyPr/>
          <a:lstStyle/>
          <a:p>
            <a:pPr eaLnBrk="1" hangingPunct="1"/>
            <a:r>
              <a:rPr lang="en-US" altLang="en-US" sz="2800" dirty="0" smtClean="0"/>
              <a:t>An internal link is very similar to an external one.</a:t>
            </a:r>
          </a:p>
          <a:p>
            <a:pPr eaLnBrk="1" hangingPunct="1"/>
            <a:r>
              <a:rPr lang="en-US" altLang="en-US" sz="2800" dirty="0" smtClean="0"/>
              <a:t>The difference is that you are linking to another html file on your own server.</a:t>
            </a:r>
          </a:p>
          <a:p>
            <a:pPr eaLnBrk="1" hangingPunct="1"/>
            <a:r>
              <a:rPr lang="en-US" altLang="en-US" sz="2800" dirty="0" smtClean="0"/>
              <a:t>You’ll first need to decide what to name the second file - remember all lowercase, no spaces.</a:t>
            </a:r>
          </a:p>
          <a:p>
            <a:pPr eaLnBrk="1" hangingPunct="1"/>
            <a:r>
              <a:rPr lang="en-US" altLang="en-US" sz="2800" dirty="0" smtClean="0"/>
              <a:t>Then construct a link with the name of your new file: &lt;a </a:t>
            </a:r>
            <a:r>
              <a:rPr lang="en-US" altLang="en-US" sz="2800" dirty="0" err="1" smtClean="0"/>
              <a:t>href</a:t>
            </a:r>
            <a:r>
              <a:rPr lang="en-US" altLang="en-US" sz="2800" dirty="0" smtClean="0"/>
              <a:t>=“page2.html”&gt;Next&lt;/a&gt;</a:t>
            </a:r>
          </a:p>
          <a:p>
            <a:pPr eaLnBrk="1" hangingPunct="1"/>
            <a:endParaRPr lang="en-US" altLang="en-US" sz="2800" dirty="0" smtClean="0"/>
          </a:p>
        </p:txBody>
      </p:sp>
    </p:spTree>
    <p:extLst>
      <p:ext uri="{BB962C8B-B14F-4D97-AF65-F5344CB8AC3E}">
        <p14:creationId xmlns:p14="http://schemas.microsoft.com/office/powerpoint/2010/main" val="31439994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tx2">
              <a:lumMod val="20000"/>
              <a:lumOff val="80000"/>
            </a:schemeClr>
          </a:solidFill>
        </p:spPr>
        <p:txBody>
          <a:bodyPr/>
          <a:lstStyle/>
          <a:p>
            <a:r>
              <a:rPr lang="en-US" dirty="0" smtClean="0"/>
              <a:t>Mail-to Links</a:t>
            </a:r>
            <a:endParaRPr lang="en-US" dirty="0"/>
          </a:p>
        </p:txBody>
      </p:sp>
      <p:sp>
        <p:nvSpPr>
          <p:cNvPr id="3" name="Content Placeholder 2"/>
          <p:cNvSpPr>
            <a:spLocks noGrp="1"/>
          </p:cNvSpPr>
          <p:nvPr>
            <p:ph idx="1"/>
          </p:nvPr>
        </p:nvSpPr>
        <p:spPr/>
        <p:txBody>
          <a:bodyPr/>
          <a:lstStyle/>
          <a:p>
            <a:r>
              <a:rPr lang="en-US" altLang="en-US" dirty="0" smtClean="0"/>
              <a:t>These allow interested viewers to contact you.</a:t>
            </a:r>
          </a:p>
          <a:p>
            <a:r>
              <a:rPr lang="en-US" altLang="en-US" dirty="0" smtClean="0"/>
              <a:t>&lt;a </a:t>
            </a:r>
            <a:r>
              <a:rPr lang="en-US" altLang="en-US" dirty="0" err="1" smtClean="0"/>
              <a:t>href</a:t>
            </a:r>
            <a:r>
              <a:rPr lang="en-US" altLang="en-US" dirty="0" smtClean="0"/>
              <a:t>=“mailto:kknight08@gmail.com”&gt; Contact Me&lt;/a&gt;</a:t>
            </a:r>
          </a:p>
          <a:p>
            <a:endParaRPr lang="en-US" dirty="0"/>
          </a:p>
        </p:txBody>
      </p:sp>
    </p:spTree>
    <p:extLst>
      <p:ext uri="{BB962C8B-B14F-4D97-AF65-F5344CB8AC3E}">
        <p14:creationId xmlns:p14="http://schemas.microsoft.com/office/powerpoint/2010/main" val="597086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20000"/>
              <a:lumOff val="80000"/>
            </a:schemeClr>
          </a:solidFill>
        </p:spPr>
        <p:txBody>
          <a:bodyPr/>
          <a:lstStyle/>
          <a:p>
            <a:r>
              <a:rPr lang="en-US" dirty="0"/>
              <a:t>HTML Comments</a:t>
            </a:r>
          </a:p>
        </p:txBody>
      </p:sp>
      <p:sp>
        <p:nvSpPr>
          <p:cNvPr id="4" name="Content Placeholder 1"/>
          <p:cNvSpPr>
            <a:spLocks noGrp="1"/>
          </p:cNvSpPr>
          <p:nvPr>
            <p:ph idx="1"/>
          </p:nvPr>
        </p:nvSpPr>
        <p:spPr>
          <a:xfrm>
            <a:off x="457200" y="1295400"/>
            <a:ext cx="8229600" cy="4953000"/>
          </a:xfrm>
        </p:spPr>
        <p:txBody>
          <a:bodyPr/>
          <a:lstStyle/>
          <a:p>
            <a:pPr algn="just">
              <a:lnSpc>
                <a:spcPct val="150000"/>
              </a:lnSpc>
            </a:pPr>
            <a:r>
              <a:rPr lang="en-US" altLang="en-US" sz="2000" dirty="0" smtClean="0"/>
              <a:t>You can add comments to your HTML source by using the following syntax:</a:t>
            </a:r>
          </a:p>
          <a:p>
            <a:pPr lvl="3" algn="just">
              <a:lnSpc>
                <a:spcPct val="150000"/>
              </a:lnSpc>
              <a:buFont typeface="Wingdings 2" pitchFamily="18" charset="2"/>
              <a:buNone/>
            </a:pPr>
            <a:r>
              <a:rPr lang="en-US" altLang="en-US" b="1" dirty="0" smtClean="0"/>
              <a:t>&lt;!-- Write your comments here --&gt; </a:t>
            </a:r>
          </a:p>
          <a:p>
            <a:pPr lvl="3" algn="just">
              <a:lnSpc>
                <a:spcPct val="150000"/>
              </a:lnSpc>
              <a:buFont typeface="Wingdings 2" pitchFamily="18" charset="2"/>
              <a:buNone/>
            </a:pPr>
            <a:r>
              <a:rPr lang="en-US" altLang="en-US" dirty="0" smtClean="0"/>
              <a:t>Notice that there is an exclamation point (!) in the opening </a:t>
            </a:r>
          </a:p>
          <a:p>
            <a:pPr lvl="3" algn="just">
              <a:lnSpc>
                <a:spcPct val="150000"/>
              </a:lnSpc>
              <a:buFont typeface="Wingdings 2" pitchFamily="18" charset="2"/>
              <a:buNone/>
            </a:pPr>
            <a:r>
              <a:rPr lang="en-US" altLang="en-US" dirty="0" smtClean="0"/>
              <a:t>tag, but not in the closing tag.</a:t>
            </a:r>
          </a:p>
          <a:p>
            <a:pPr lvl="3" algn="just">
              <a:lnSpc>
                <a:spcPct val="150000"/>
              </a:lnSpc>
              <a:buFont typeface="Wingdings 2" pitchFamily="18" charset="2"/>
              <a:buNone/>
            </a:pPr>
            <a:endParaRPr lang="en-US" altLang="en-US" dirty="0" smtClean="0"/>
          </a:p>
          <a:p>
            <a:pPr algn="just">
              <a:lnSpc>
                <a:spcPct val="150000"/>
              </a:lnSpc>
              <a:buFont typeface="Wingdings" pitchFamily="2" charset="2"/>
              <a:buChar char="Ø"/>
            </a:pPr>
            <a:r>
              <a:rPr lang="en-US" altLang="en-US" sz="2000" dirty="0" smtClean="0"/>
              <a:t>Comments are also great for debugging HTML, because you can comment out HTML lines of code, one at a time, to search for errors</a:t>
            </a:r>
          </a:p>
          <a:p>
            <a:endParaRPr lang="en-US" altLang="en-US" dirty="0" smtClean="0"/>
          </a:p>
        </p:txBody>
      </p:sp>
    </p:spTree>
    <p:extLst>
      <p:ext uri="{BB962C8B-B14F-4D97-AF65-F5344CB8AC3E}">
        <p14:creationId xmlns:p14="http://schemas.microsoft.com/office/powerpoint/2010/main" val="2980381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smtClean="0"/>
              <a:t/>
            </a:r>
            <a:br>
              <a:rPr lang="en-US" dirty="0" smtClean="0"/>
            </a:br>
            <a:r>
              <a:rPr lang="en-US" dirty="0" smtClean="0"/>
              <a:t>Introduction to HTML</a:t>
            </a:r>
            <a:r>
              <a:rPr lang="en-US" b="1" dirty="0" smtClean="0"/>
              <a:t/>
            </a:r>
            <a:br>
              <a:rPr lang="en-US" b="1" dirty="0" smtClean="0"/>
            </a:br>
            <a:endParaRPr lang="en-US" dirty="0"/>
          </a:p>
        </p:txBody>
      </p:sp>
      <p:sp>
        <p:nvSpPr>
          <p:cNvPr id="3" name="Content Placeholder 2"/>
          <p:cNvSpPr>
            <a:spLocks noGrp="1"/>
          </p:cNvSpPr>
          <p:nvPr>
            <p:ph idx="1"/>
          </p:nvPr>
        </p:nvSpPr>
        <p:spPr/>
        <p:txBody>
          <a:bodyPr/>
          <a:lstStyle/>
          <a:p>
            <a:pPr marL="0" indent="0">
              <a:buNone/>
            </a:pPr>
            <a:r>
              <a:rPr lang="en-US" b="1" dirty="0" smtClean="0"/>
              <a:t>What is HTML</a:t>
            </a:r>
          </a:p>
          <a:p>
            <a:pPr>
              <a:buFont typeface="Wingdings" pitchFamily="2" charset="2"/>
              <a:buChar char="Ø"/>
            </a:pPr>
            <a:r>
              <a:rPr lang="en-US" dirty="0" smtClean="0"/>
              <a:t>HTML is the standard markup language for creating Web pages</a:t>
            </a:r>
          </a:p>
          <a:p>
            <a:pPr>
              <a:buFont typeface="Wingdings" pitchFamily="2" charset="2"/>
              <a:buChar char="Ø"/>
            </a:pPr>
            <a:r>
              <a:rPr lang="en-US" dirty="0" smtClean="0"/>
              <a:t>HTML stands for Hyper Text Markup Language</a:t>
            </a:r>
          </a:p>
          <a:p>
            <a:pPr>
              <a:buFont typeface="Wingdings" pitchFamily="2" charset="2"/>
              <a:buChar char="Ø"/>
            </a:pPr>
            <a:r>
              <a:rPr lang="en-US" dirty="0" smtClean="0"/>
              <a:t>HTML describes the structure of a Web page</a:t>
            </a:r>
          </a:p>
          <a:p>
            <a:pPr>
              <a:buFont typeface="Wingdings" pitchFamily="2" charset="2"/>
              <a:buChar char="Ø"/>
            </a:pPr>
            <a:r>
              <a:rPr lang="en-US" altLang="en-US" dirty="0" smtClean="0"/>
              <a:t>Using HTML, you can create a Web page with text, graphics, sound, and video</a:t>
            </a:r>
          </a:p>
          <a:p>
            <a:endParaRPr lang="en-US" dirty="0"/>
          </a:p>
        </p:txBody>
      </p:sp>
    </p:spTree>
    <p:extLst>
      <p:ext uri="{BB962C8B-B14F-4D97-AF65-F5344CB8AC3E}">
        <p14:creationId xmlns:p14="http://schemas.microsoft.com/office/powerpoint/2010/main" val="35123492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20000"/>
              <a:lumOff val="80000"/>
            </a:schemeClr>
          </a:solidFill>
        </p:spPr>
        <p:txBody>
          <a:bodyPr/>
          <a:lstStyle/>
          <a:p>
            <a:r>
              <a:rPr lang="en-US" dirty="0"/>
              <a:t>HTML Tables</a:t>
            </a:r>
          </a:p>
        </p:txBody>
      </p:sp>
      <p:sp>
        <p:nvSpPr>
          <p:cNvPr id="4" name="Content Placeholder 1">
            <a:extLst>
              <a:ext uri="{FF2B5EF4-FFF2-40B4-BE49-F238E27FC236}">
                <a16:creationId xmlns:a16="http://schemas.microsoft.com/office/drawing/2014/main" xmlns="" id="{AC70C482-87B8-4D06-835A-569F85AAEDF9}"/>
              </a:ext>
            </a:extLst>
          </p:cNvPr>
          <p:cNvSpPr>
            <a:spLocks noGrp="1"/>
          </p:cNvSpPr>
          <p:nvPr>
            <p:ph idx="1"/>
          </p:nvPr>
        </p:nvSpPr>
        <p:spPr>
          <a:xfrm>
            <a:off x="457200" y="1066800"/>
            <a:ext cx="8458200" cy="5638800"/>
          </a:xfrm>
        </p:spPr>
        <p:txBody>
          <a:bodyPr>
            <a:normAutofit/>
          </a:bodyPr>
          <a:lstStyle/>
          <a:p>
            <a:pPr>
              <a:defRPr/>
            </a:pPr>
            <a:r>
              <a:rPr lang="en-US" sz="1600" dirty="0"/>
              <a:t>HTML table is defined with the </a:t>
            </a:r>
            <a:r>
              <a:rPr lang="en-US" sz="1600" b="1" dirty="0"/>
              <a:t>&lt;table&gt;</a:t>
            </a:r>
            <a:r>
              <a:rPr lang="en-US" sz="1600" dirty="0"/>
              <a:t> tag.</a:t>
            </a:r>
          </a:p>
          <a:p>
            <a:pPr>
              <a:defRPr/>
            </a:pPr>
            <a:r>
              <a:rPr lang="en-US" sz="1600" dirty="0"/>
              <a:t>Each table row is defined with the </a:t>
            </a:r>
            <a:r>
              <a:rPr lang="en-US" sz="1600" b="1" dirty="0"/>
              <a:t>&lt;</a:t>
            </a:r>
            <a:r>
              <a:rPr lang="en-US" sz="1600" b="1" dirty="0" err="1"/>
              <a:t>tr</a:t>
            </a:r>
            <a:r>
              <a:rPr lang="en-US" sz="1600" b="1" dirty="0"/>
              <a:t>&gt;</a:t>
            </a:r>
            <a:r>
              <a:rPr lang="en-US" sz="1600" dirty="0"/>
              <a:t> tag. </a:t>
            </a:r>
          </a:p>
          <a:p>
            <a:pPr>
              <a:defRPr/>
            </a:pPr>
            <a:r>
              <a:rPr lang="en-US" sz="1600" dirty="0"/>
              <a:t>A table header is defined with the </a:t>
            </a:r>
            <a:r>
              <a:rPr lang="en-US" sz="1600" b="1" dirty="0"/>
              <a:t>&lt;</a:t>
            </a:r>
            <a:r>
              <a:rPr lang="en-US" sz="1600" b="1" dirty="0" err="1"/>
              <a:t>th</a:t>
            </a:r>
            <a:r>
              <a:rPr lang="en-US" sz="1600" b="1" dirty="0"/>
              <a:t>&gt;</a:t>
            </a:r>
            <a:r>
              <a:rPr lang="en-US" sz="1600" dirty="0"/>
              <a:t> tag. By default, table headings are bold and centered. </a:t>
            </a:r>
          </a:p>
          <a:p>
            <a:pPr>
              <a:defRPr/>
            </a:pPr>
            <a:r>
              <a:rPr lang="en-US" sz="1600" dirty="0"/>
              <a:t>A table data/cell is defined with the </a:t>
            </a:r>
            <a:r>
              <a:rPr lang="en-US" sz="1600" b="1" dirty="0"/>
              <a:t>&lt;td&gt;</a:t>
            </a:r>
            <a:r>
              <a:rPr lang="en-US" sz="1600" dirty="0"/>
              <a:t> tag</a:t>
            </a:r>
            <a:r>
              <a:rPr lang="en-US" sz="1600" dirty="0" smtClean="0"/>
              <a:t>..</a:t>
            </a:r>
            <a:endParaRPr lang="en-US" sz="1600" dirty="0"/>
          </a:p>
          <a:p>
            <a:pPr>
              <a:buFont typeface="Wingdings 3" pitchFamily="18" charset="2"/>
              <a:buNone/>
              <a:defRPr/>
            </a:pPr>
            <a:endParaRPr lang="en-US" sz="1800" dirty="0" smtClean="0"/>
          </a:p>
          <a:p>
            <a:pPr>
              <a:buFont typeface="Wingdings 3" pitchFamily="18" charset="2"/>
              <a:buNone/>
              <a:defRPr/>
            </a:pPr>
            <a:r>
              <a:rPr lang="en-US" sz="1800" dirty="0" smtClean="0"/>
              <a:t>&lt;table style="width:100%"&gt;</a:t>
            </a:r>
          </a:p>
          <a:p>
            <a:pPr>
              <a:buFont typeface="Wingdings 3" pitchFamily="18" charset="2"/>
              <a:buNone/>
              <a:defRPr/>
            </a:pPr>
            <a:r>
              <a:rPr lang="en-US" sz="1800" dirty="0" smtClean="0"/>
              <a:t>  &lt;</a:t>
            </a:r>
            <a:r>
              <a:rPr lang="en-US" sz="1800" dirty="0" err="1" smtClean="0"/>
              <a:t>tr</a:t>
            </a:r>
            <a:r>
              <a:rPr lang="en-US" sz="1800" dirty="0" smtClean="0"/>
              <a:t>&gt;</a:t>
            </a:r>
          </a:p>
          <a:p>
            <a:pPr>
              <a:buFont typeface="Wingdings 3" pitchFamily="18" charset="2"/>
              <a:buNone/>
              <a:defRPr/>
            </a:pPr>
            <a:r>
              <a:rPr lang="en-US" sz="1800" dirty="0" smtClean="0"/>
              <a:t>    &lt;</a:t>
            </a:r>
            <a:r>
              <a:rPr lang="en-US" sz="1800" dirty="0" err="1" smtClean="0"/>
              <a:t>th</a:t>
            </a:r>
            <a:r>
              <a:rPr lang="en-US" sz="1800" dirty="0" smtClean="0"/>
              <a:t>&gt;</a:t>
            </a:r>
            <a:r>
              <a:rPr lang="en-US" sz="1800" dirty="0" err="1" smtClean="0"/>
              <a:t>Firstname</a:t>
            </a:r>
            <a:r>
              <a:rPr lang="en-US" sz="1800" dirty="0" smtClean="0"/>
              <a:t>&lt;/</a:t>
            </a:r>
            <a:r>
              <a:rPr lang="en-US" sz="1800" dirty="0" err="1" smtClean="0"/>
              <a:t>th</a:t>
            </a:r>
            <a:r>
              <a:rPr lang="en-US" sz="1800" dirty="0" smtClean="0"/>
              <a:t>&gt;</a:t>
            </a:r>
          </a:p>
          <a:p>
            <a:pPr>
              <a:buFont typeface="Wingdings 3" pitchFamily="18" charset="2"/>
              <a:buNone/>
              <a:defRPr/>
            </a:pPr>
            <a:r>
              <a:rPr lang="en-US" sz="1800" dirty="0" smtClean="0"/>
              <a:t>    &lt;</a:t>
            </a:r>
            <a:r>
              <a:rPr lang="en-US" sz="1800" dirty="0" err="1" smtClean="0"/>
              <a:t>th</a:t>
            </a:r>
            <a:r>
              <a:rPr lang="en-US" sz="1800" dirty="0" smtClean="0"/>
              <a:t>&gt;</a:t>
            </a:r>
            <a:r>
              <a:rPr lang="en-US" sz="1800" dirty="0" err="1" smtClean="0"/>
              <a:t>Lastname</a:t>
            </a:r>
            <a:r>
              <a:rPr lang="en-US" sz="1800" dirty="0" smtClean="0"/>
              <a:t>&lt;/</a:t>
            </a:r>
            <a:r>
              <a:rPr lang="en-US" sz="1800" dirty="0" err="1" smtClean="0"/>
              <a:t>th</a:t>
            </a:r>
            <a:r>
              <a:rPr lang="en-US" sz="1800" dirty="0" smtClean="0"/>
              <a:t>&gt; </a:t>
            </a:r>
          </a:p>
          <a:p>
            <a:pPr>
              <a:buFont typeface="Wingdings 3" pitchFamily="18" charset="2"/>
              <a:buNone/>
              <a:defRPr/>
            </a:pPr>
            <a:r>
              <a:rPr lang="en-US" sz="1800" dirty="0" smtClean="0"/>
              <a:t>    &lt;</a:t>
            </a:r>
            <a:r>
              <a:rPr lang="en-US" sz="1800" dirty="0" err="1" smtClean="0"/>
              <a:t>th</a:t>
            </a:r>
            <a:r>
              <a:rPr lang="en-US" sz="1800" dirty="0" smtClean="0"/>
              <a:t>&gt;Age&lt;/</a:t>
            </a:r>
            <a:r>
              <a:rPr lang="en-US" sz="1800" dirty="0" err="1" smtClean="0"/>
              <a:t>th</a:t>
            </a:r>
            <a:r>
              <a:rPr lang="en-US" sz="1800" dirty="0" smtClean="0"/>
              <a:t>&gt;</a:t>
            </a:r>
          </a:p>
          <a:p>
            <a:pPr>
              <a:buFont typeface="Wingdings 3" pitchFamily="18" charset="2"/>
              <a:buNone/>
              <a:defRPr/>
            </a:pPr>
            <a:r>
              <a:rPr lang="en-US" sz="1800" dirty="0" smtClean="0"/>
              <a:t>  &lt;/</a:t>
            </a:r>
            <a:r>
              <a:rPr lang="en-US" sz="1800" dirty="0" err="1" smtClean="0"/>
              <a:t>tr</a:t>
            </a:r>
            <a:r>
              <a:rPr lang="en-US" sz="1800" dirty="0" smtClean="0"/>
              <a:t>&gt;</a:t>
            </a:r>
          </a:p>
          <a:p>
            <a:pPr>
              <a:buFont typeface="Wingdings 3" pitchFamily="18" charset="2"/>
              <a:buNone/>
              <a:defRPr/>
            </a:pPr>
            <a:r>
              <a:rPr lang="en-US" sz="1800" dirty="0" smtClean="0"/>
              <a:t>  &lt;</a:t>
            </a:r>
            <a:r>
              <a:rPr lang="en-US" sz="1800" dirty="0" err="1" smtClean="0"/>
              <a:t>tr</a:t>
            </a:r>
            <a:r>
              <a:rPr lang="en-US" sz="1800" dirty="0" smtClean="0"/>
              <a:t>&gt;</a:t>
            </a:r>
          </a:p>
          <a:p>
            <a:pPr>
              <a:buFont typeface="Wingdings 3" pitchFamily="18" charset="2"/>
              <a:buNone/>
              <a:defRPr/>
            </a:pPr>
            <a:r>
              <a:rPr lang="en-US" sz="1800" dirty="0" smtClean="0"/>
              <a:t>    &lt;td&gt;Jill&lt;/td&gt;</a:t>
            </a:r>
          </a:p>
          <a:p>
            <a:pPr>
              <a:buFont typeface="Wingdings 3" pitchFamily="18" charset="2"/>
              <a:buNone/>
              <a:defRPr/>
            </a:pPr>
            <a:r>
              <a:rPr lang="en-US" sz="1800" dirty="0" smtClean="0"/>
              <a:t>    &lt;td&gt;Smith&lt;/td&gt;</a:t>
            </a:r>
          </a:p>
          <a:p>
            <a:pPr>
              <a:buFont typeface="Wingdings 3" pitchFamily="18" charset="2"/>
              <a:buNone/>
              <a:defRPr/>
            </a:pPr>
            <a:r>
              <a:rPr lang="en-US" sz="1800" dirty="0" smtClean="0"/>
              <a:t>    &lt;td&gt;50&lt;/td&gt;</a:t>
            </a:r>
          </a:p>
          <a:p>
            <a:pPr>
              <a:buFont typeface="Wingdings 3" pitchFamily="18" charset="2"/>
              <a:buNone/>
              <a:defRPr/>
            </a:pPr>
            <a:r>
              <a:rPr lang="en-US" sz="1800" dirty="0" smtClean="0"/>
              <a:t>  &lt;/</a:t>
            </a:r>
            <a:r>
              <a:rPr lang="en-US" sz="1800" dirty="0" err="1" smtClean="0"/>
              <a:t>tr</a:t>
            </a:r>
            <a:r>
              <a:rPr lang="en-US" sz="1800" dirty="0" smtClean="0"/>
              <a:t>&gt;</a:t>
            </a:r>
          </a:p>
          <a:p>
            <a:pPr>
              <a:buFont typeface="Wingdings 3" pitchFamily="18" charset="2"/>
              <a:buNone/>
              <a:defRPr/>
            </a:pPr>
            <a:r>
              <a:rPr lang="en-US" sz="1800" dirty="0" smtClean="0"/>
              <a:t>&lt;/table&gt;</a:t>
            </a:r>
            <a:endParaRPr lang="en-US" sz="1800" dirty="0"/>
          </a:p>
        </p:txBody>
      </p:sp>
      <p:pic>
        <p:nvPicPr>
          <p:cNvPr id="5" name="Picture 7"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35280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81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20000"/>
              <a:lumOff val="80000"/>
            </a:schemeClr>
          </a:solidFill>
        </p:spPr>
        <p:txBody>
          <a:bodyPr/>
          <a:lstStyle/>
          <a:p>
            <a:r>
              <a:rPr lang="en-US" dirty="0"/>
              <a:t>HTML Tables</a:t>
            </a:r>
          </a:p>
        </p:txBody>
      </p:sp>
      <p:sp>
        <p:nvSpPr>
          <p:cNvPr id="4" name="Content Placeholder 9">
            <a:extLst>
              <a:ext uri="{FF2B5EF4-FFF2-40B4-BE49-F238E27FC236}">
                <a16:creationId xmlns:a16="http://schemas.microsoft.com/office/drawing/2014/main" xmlns="" id="{82E8E01E-4719-43AA-8CF3-B4046B3A5FD8}"/>
              </a:ext>
            </a:extLst>
          </p:cNvPr>
          <p:cNvSpPr>
            <a:spLocks noGrp="1"/>
          </p:cNvSpPr>
          <p:nvPr>
            <p:ph idx="1"/>
          </p:nvPr>
        </p:nvSpPr>
        <p:spPr>
          <a:xfrm>
            <a:off x="76200" y="1066800"/>
            <a:ext cx="8991600" cy="5791200"/>
          </a:xfrm>
        </p:spPr>
        <p:txBody>
          <a:bodyPr>
            <a:normAutofit/>
          </a:bodyPr>
          <a:lstStyle/>
          <a:p>
            <a:pPr marL="0" indent="0">
              <a:buNone/>
              <a:defRPr/>
            </a:pPr>
            <a:r>
              <a:rPr lang="en-US" sz="2000" b="1" dirty="0"/>
              <a:t>Adding a Border</a:t>
            </a:r>
          </a:p>
          <a:p>
            <a:pPr marL="0" indent="0">
              <a:buNone/>
              <a:defRPr/>
            </a:pPr>
            <a:r>
              <a:rPr lang="en-US" sz="1800" dirty="0" smtClean="0"/>
              <a:t>         If </a:t>
            </a:r>
            <a:r>
              <a:rPr lang="en-US" sz="1800" dirty="0"/>
              <a:t>you do not specify a border for the table, it will be displayed without borders. A border is set using the CSS </a:t>
            </a:r>
            <a:r>
              <a:rPr lang="en-US" sz="1800" b="1" dirty="0"/>
              <a:t>border</a:t>
            </a:r>
            <a:r>
              <a:rPr lang="en-US" sz="1800" dirty="0"/>
              <a:t> property:</a:t>
            </a:r>
          </a:p>
          <a:p>
            <a:pPr>
              <a:buFont typeface="Wingdings 3" pitchFamily="18" charset="2"/>
              <a:buNone/>
              <a:defRPr/>
            </a:pPr>
            <a:r>
              <a:rPr lang="en-US" sz="2000" b="1" dirty="0"/>
              <a:t>	Example</a:t>
            </a:r>
          </a:p>
          <a:p>
            <a:pPr>
              <a:buFont typeface="Wingdings 3" pitchFamily="18" charset="2"/>
              <a:buNone/>
              <a:defRPr/>
            </a:pPr>
            <a:r>
              <a:rPr lang="en-US" sz="2000" dirty="0"/>
              <a:t>		</a:t>
            </a:r>
            <a:r>
              <a:rPr lang="en-US" sz="1800" dirty="0"/>
              <a:t>table, </a:t>
            </a:r>
            <a:r>
              <a:rPr lang="en-US" sz="1800" dirty="0" err="1"/>
              <a:t>th</a:t>
            </a:r>
            <a:r>
              <a:rPr lang="en-US" sz="1800" dirty="0"/>
              <a:t>, td {</a:t>
            </a:r>
            <a:br>
              <a:rPr lang="en-US" sz="1800" dirty="0"/>
            </a:br>
            <a:r>
              <a:rPr lang="en-US" sz="1800" dirty="0"/>
              <a:t>   		 border: 1px solid black;</a:t>
            </a:r>
            <a:br>
              <a:rPr lang="en-US" sz="1800" dirty="0"/>
            </a:br>
            <a:r>
              <a:rPr lang="en-US" sz="1800" dirty="0"/>
              <a:t>		      }</a:t>
            </a:r>
            <a:endParaRPr lang="en-US" sz="2000" dirty="0"/>
          </a:p>
          <a:p>
            <a:pPr marL="0" indent="0">
              <a:buNone/>
              <a:defRPr/>
            </a:pPr>
            <a:r>
              <a:rPr lang="en-US" sz="2000" b="1" dirty="0"/>
              <a:t>Collapsed Borders</a:t>
            </a:r>
          </a:p>
          <a:p>
            <a:pPr marL="109537" indent="0" algn="just">
              <a:buNone/>
              <a:defRPr/>
            </a:pPr>
            <a:r>
              <a:rPr lang="en-US" sz="1800" dirty="0" smtClean="0"/>
              <a:t>         If </a:t>
            </a:r>
            <a:r>
              <a:rPr lang="en-US" sz="1800" dirty="0"/>
              <a:t>you want the borders to </a:t>
            </a:r>
            <a:r>
              <a:rPr lang="en-US" sz="1800" b="1" dirty="0"/>
              <a:t>collapse into one border</a:t>
            </a:r>
            <a:r>
              <a:rPr lang="en-US" sz="1800" dirty="0"/>
              <a:t>, add the CSS </a:t>
            </a:r>
            <a:r>
              <a:rPr lang="en-US" sz="1800" b="1" dirty="0"/>
              <a:t>border-collapse</a:t>
            </a:r>
            <a:r>
              <a:rPr lang="en-US" sz="1800" dirty="0"/>
              <a:t> property</a:t>
            </a:r>
          </a:p>
          <a:p>
            <a:pPr>
              <a:buFont typeface="Wingdings 3" pitchFamily="18" charset="2"/>
              <a:buNone/>
              <a:defRPr/>
            </a:pPr>
            <a:r>
              <a:rPr lang="en-US" sz="2000" b="1" dirty="0"/>
              <a:t>	Example</a:t>
            </a:r>
          </a:p>
          <a:p>
            <a:pPr>
              <a:buFont typeface="Wingdings 3" pitchFamily="18" charset="2"/>
              <a:buNone/>
              <a:defRPr/>
            </a:pPr>
            <a:r>
              <a:rPr lang="en-US" sz="2000" dirty="0"/>
              <a:t>		</a:t>
            </a:r>
            <a:r>
              <a:rPr lang="en-US" sz="1800" dirty="0"/>
              <a:t>table, </a:t>
            </a:r>
            <a:r>
              <a:rPr lang="en-US" sz="1800" dirty="0" err="1"/>
              <a:t>th</a:t>
            </a:r>
            <a:r>
              <a:rPr lang="en-US" sz="1800" dirty="0"/>
              <a:t>, td {</a:t>
            </a:r>
            <a:br>
              <a:rPr lang="en-US" sz="1800" dirty="0"/>
            </a:br>
            <a:r>
              <a:rPr lang="en-US" sz="1800" dirty="0"/>
              <a:t> 		border: 1px solid black;</a:t>
            </a:r>
            <a:br>
              <a:rPr lang="en-US" sz="1800" dirty="0"/>
            </a:br>
            <a:r>
              <a:rPr lang="en-US" sz="1800" dirty="0"/>
              <a:t>    		border-collapse: collapse;</a:t>
            </a:r>
            <a:br>
              <a:rPr lang="en-US" sz="1800" dirty="0"/>
            </a:br>
            <a:r>
              <a:rPr lang="en-US" sz="1800" dirty="0"/>
              <a:t>		     }</a:t>
            </a:r>
            <a:endParaRPr lang="en-US" sz="2000" dirty="0"/>
          </a:p>
          <a:p>
            <a:pPr>
              <a:buFont typeface="Wingdings" pitchFamily="2" charset="2"/>
              <a:buChar char="Ø"/>
              <a:defRPr/>
            </a:pPr>
            <a:endParaRPr lang="en-US" sz="2000" dirty="0"/>
          </a:p>
          <a:p>
            <a:pPr>
              <a:defRPr/>
            </a:pPr>
            <a:endParaRPr lang="en-US" sz="1800" dirty="0"/>
          </a:p>
        </p:txBody>
      </p:sp>
      <p:pic>
        <p:nvPicPr>
          <p:cNvPr id="5" name="Picture 6"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247900"/>
            <a:ext cx="3505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Users\Us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462" y="4648200"/>
            <a:ext cx="34623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66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tx2">
              <a:lumMod val="20000"/>
              <a:lumOff val="80000"/>
            </a:schemeClr>
          </a:solidFill>
        </p:spPr>
        <p:txBody>
          <a:bodyPr>
            <a:normAutofit fontScale="90000"/>
          </a:bodyPr>
          <a:lstStyle/>
          <a:p>
            <a:r>
              <a:rPr lang="en-US" dirty="0" smtClean="0"/>
              <a:t/>
            </a:r>
            <a:br>
              <a:rPr lang="en-US" dirty="0" smtClean="0"/>
            </a:br>
            <a:r>
              <a:rPr lang="en-US" dirty="0" smtClean="0"/>
              <a:t>HTML </a:t>
            </a:r>
            <a:r>
              <a:rPr lang="en-US" dirty="0"/>
              <a:t>Tables</a:t>
            </a:r>
            <a:br>
              <a:rPr lang="en-US" dirty="0"/>
            </a:br>
            <a:endParaRPr lang="en-US" dirty="0"/>
          </a:p>
        </p:txBody>
      </p:sp>
      <p:sp>
        <p:nvSpPr>
          <p:cNvPr id="4" name="Content Placeholder 1"/>
          <p:cNvSpPr>
            <a:spLocks noGrp="1"/>
          </p:cNvSpPr>
          <p:nvPr>
            <p:ph idx="1"/>
          </p:nvPr>
        </p:nvSpPr>
        <p:spPr>
          <a:xfrm>
            <a:off x="228599" y="914400"/>
            <a:ext cx="8848725" cy="5791200"/>
          </a:xfrm>
        </p:spPr>
        <p:txBody>
          <a:bodyPr/>
          <a:lstStyle/>
          <a:p>
            <a:pPr marL="0" indent="0">
              <a:buNone/>
            </a:pPr>
            <a:r>
              <a:rPr lang="en-US" altLang="en-US" sz="1800" b="1" dirty="0" smtClean="0"/>
              <a:t>Adding Cell Padding</a:t>
            </a:r>
          </a:p>
          <a:p>
            <a:pPr marL="0" indent="0" algn="just">
              <a:buNone/>
            </a:pPr>
            <a:r>
              <a:rPr lang="en-US" altLang="en-US" sz="1800" dirty="0" smtClean="0"/>
              <a:t>      Cell padding specifies </a:t>
            </a:r>
            <a:r>
              <a:rPr lang="en-US" altLang="en-US" sz="1800" b="1" dirty="0" smtClean="0"/>
              <a:t>the space between the cell content and its borders</a:t>
            </a:r>
            <a:r>
              <a:rPr lang="en-US" altLang="en-US" sz="1800" dirty="0" smtClean="0"/>
              <a:t>.</a:t>
            </a:r>
          </a:p>
          <a:p>
            <a:pPr marL="0" indent="0" algn="just">
              <a:buNone/>
            </a:pPr>
            <a:r>
              <a:rPr lang="en-US" altLang="en-US" sz="1800" dirty="0" smtClean="0"/>
              <a:t>     the table cells will be displayed without </a:t>
            </a:r>
            <a:r>
              <a:rPr lang="en-US" altLang="en-US" sz="1800" b="1" dirty="0" smtClean="0"/>
              <a:t>padding</a:t>
            </a:r>
            <a:r>
              <a:rPr lang="en-US" altLang="en-US" sz="1800" dirty="0" smtClean="0"/>
              <a:t>.</a:t>
            </a:r>
          </a:p>
          <a:p>
            <a:pPr marL="0" indent="0" algn="just">
              <a:buNone/>
            </a:pPr>
            <a:r>
              <a:rPr lang="en-US" altLang="en-US" sz="1800" dirty="0" smtClean="0"/>
              <a:t>      To set the padding, use the CSS padding property:</a:t>
            </a:r>
          </a:p>
          <a:p>
            <a:pPr>
              <a:buFont typeface="Wingdings 3" pitchFamily="18" charset="2"/>
              <a:buNone/>
            </a:pPr>
            <a:r>
              <a:rPr lang="en-US" altLang="en-US" sz="1800" dirty="0" smtClean="0"/>
              <a:t>	Example</a:t>
            </a:r>
          </a:p>
          <a:p>
            <a:pPr>
              <a:buFont typeface="Wingdings 3" pitchFamily="18" charset="2"/>
              <a:buNone/>
            </a:pPr>
            <a:r>
              <a:rPr lang="en-US" altLang="en-US" sz="1800" dirty="0" smtClean="0"/>
              <a:t>		</a:t>
            </a:r>
            <a:r>
              <a:rPr lang="en-US" altLang="en-US" sz="1800" dirty="0" err="1" smtClean="0"/>
              <a:t>th</a:t>
            </a:r>
            <a:r>
              <a:rPr lang="en-US" altLang="en-US" sz="1800" dirty="0" smtClean="0"/>
              <a:t>, td {</a:t>
            </a:r>
            <a:br>
              <a:rPr lang="en-US" altLang="en-US" sz="1800" dirty="0" smtClean="0"/>
            </a:br>
            <a:r>
              <a:rPr lang="en-US" altLang="en-US" sz="1800" dirty="0" smtClean="0"/>
              <a:t>    padding: 15px;</a:t>
            </a:r>
            <a:br>
              <a:rPr lang="en-US" altLang="en-US" sz="1800" dirty="0" smtClean="0"/>
            </a:br>
            <a:r>
              <a:rPr lang="en-US" altLang="en-US" sz="1800" dirty="0" smtClean="0"/>
              <a:t>	         }</a:t>
            </a:r>
          </a:p>
          <a:p>
            <a:r>
              <a:rPr lang="en-US" altLang="en-US" sz="1800" b="1" dirty="0" smtClean="0"/>
              <a:t>Adding Border Spacing</a:t>
            </a:r>
          </a:p>
          <a:p>
            <a:r>
              <a:rPr lang="en-US" altLang="en-US" sz="1800" dirty="0" smtClean="0"/>
              <a:t>Border spacing specifies the </a:t>
            </a:r>
            <a:r>
              <a:rPr lang="en-US" altLang="en-US" sz="1800" b="1" dirty="0" smtClean="0"/>
              <a:t>space between the cells.</a:t>
            </a:r>
          </a:p>
          <a:p>
            <a:r>
              <a:rPr lang="en-US" altLang="en-US" sz="1800" dirty="0" smtClean="0"/>
              <a:t>To set the border spacing for a table, use the CSS </a:t>
            </a:r>
            <a:r>
              <a:rPr lang="en-US" altLang="en-US" sz="1800" b="1" dirty="0" smtClean="0"/>
              <a:t>border-spacing</a:t>
            </a:r>
            <a:r>
              <a:rPr lang="en-US" altLang="en-US" sz="1800" dirty="0" smtClean="0"/>
              <a:t> property:</a:t>
            </a:r>
          </a:p>
          <a:p>
            <a:r>
              <a:rPr lang="en-US" altLang="en-US" sz="1800" b="1" dirty="0" smtClean="0"/>
              <a:t>Example</a:t>
            </a:r>
          </a:p>
          <a:p>
            <a:r>
              <a:rPr lang="en-US" altLang="en-US" sz="1800" dirty="0" smtClean="0"/>
              <a:t>table {</a:t>
            </a:r>
            <a:br>
              <a:rPr lang="en-US" altLang="en-US" sz="1800" dirty="0" smtClean="0"/>
            </a:br>
            <a:r>
              <a:rPr lang="en-US" altLang="en-US" sz="1800" dirty="0" smtClean="0"/>
              <a:t>    border-spacing: 5px;</a:t>
            </a:r>
            <a:br>
              <a:rPr lang="en-US" altLang="en-US" sz="1800" dirty="0" smtClean="0"/>
            </a:br>
            <a:r>
              <a:rPr lang="en-US" altLang="en-US" sz="1800" dirty="0" smtClean="0"/>
              <a:t>}</a:t>
            </a:r>
          </a:p>
          <a:p>
            <a:endParaRPr lang="en-US" altLang="en-US" sz="1600" dirty="0" smtClean="0"/>
          </a:p>
        </p:txBody>
      </p:sp>
      <p:pic>
        <p:nvPicPr>
          <p:cNvPr id="5" name="Picture 7"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5" y="2362200"/>
            <a:ext cx="489585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Users\Us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495800"/>
            <a:ext cx="5029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958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40000"/>
              <a:lumOff val="60000"/>
            </a:schemeClr>
          </a:solidFill>
        </p:spPr>
        <p:txBody>
          <a:bodyPr>
            <a:normAutofit fontScale="90000"/>
          </a:bodyPr>
          <a:lstStyle/>
          <a:p>
            <a:r>
              <a:rPr lang="en-US" dirty="0" smtClean="0"/>
              <a:t/>
            </a:r>
            <a:br>
              <a:rPr lang="en-US" dirty="0" smtClean="0"/>
            </a:br>
            <a:r>
              <a:rPr lang="en-US" dirty="0" smtClean="0"/>
              <a:t>HTML </a:t>
            </a:r>
            <a:r>
              <a:rPr lang="en-US" dirty="0"/>
              <a:t>Tables</a:t>
            </a:r>
            <a:br>
              <a:rPr lang="en-US" dirty="0"/>
            </a:br>
            <a:endParaRPr lang="en-US" dirty="0"/>
          </a:p>
        </p:txBody>
      </p:sp>
      <p:sp>
        <p:nvSpPr>
          <p:cNvPr id="4" name="Content Placeholder 1"/>
          <p:cNvSpPr>
            <a:spLocks noGrp="1"/>
          </p:cNvSpPr>
          <p:nvPr>
            <p:ph idx="1"/>
          </p:nvPr>
        </p:nvSpPr>
        <p:spPr/>
        <p:txBody>
          <a:bodyPr>
            <a:normAutofit lnSpcReduction="10000"/>
          </a:bodyPr>
          <a:lstStyle/>
          <a:p>
            <a:r>
              <a:rPr lang="en-US" altLang="en-US" sz="1800" b="1" dirty="0" smtClean="0"/>
              <a:t>Cells that Span Many Columns</a:t>
            </a:r>
          </a:p>
          <a:p>
            <a:pPr lvl="1"/>
            <a:r>
              <a:rPr lang="en-US" altLang="en-US" sz="1600" dirty="0" smtClean="0"/>
              <a:t>To make a cell span more than one column, use the </a:t>
            </a:r>
            <a:r>
              <a:rPr lang="en-US" altLang="en-US" sz="1600" b="1" dirty="0" err="1" smtClean="0"/>
              <a:t>colspan</a:t>
            </a:r>
            <a:r>
              <a:rPr lang="en-US" altLang="en-US" sz="1600" dirty="0" smtClean="0"/>
              <a:t> attribute</a:t>
            </a:r>
          </a:p>
          <a:p>
            <a:pPr lvl="1">
              <a:buFont typeface="Verdana" pitchFamily="34" charset="0"/>
              <a:buNone/>
            </a:pPr>
            <a:endParaRPr lang="en-US" altLang="en-US" sz="1800" dirty="0" smtClean="0"/>
          </a:p>
          <a:p>
            <a:pPr lvl="1">
              <a:buFont typeface="Verdana" pitchFamily="34" charset="0"/>
              <a:buNone/>
            </a:pPr>
            <a:r>
              <a:rPr lang="en-US" altLang="en-US" sz="1800" dirty="0" smtClean="0"/>
              <a:t>&lt;table style="width:100%"&gt;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    &lt;</a:t>
            </a:r>
            <a:r>
              <a:rPr lang="en-US" altLang="en-US" sz="1800" dirty="0" err="1" smtClean="0"/>
              <a:t>th</a:t>
            </a:r>
            <a:r>
              <a:rPr lang="en-US" altLang="en-US" sz="1800" dirty="0" smtClean="0"/>
              <a:t>&gt;Name&lt;/</a:t>
            </a:r>
            <a:r>
              <a:rPr lang="en-US" altLang="en-US" sz="1800" dirty="0" err="1" smtClean="0"/>
              <a:t>th</a:t>
            </a:r>
            <a:r>
              <a:rPr lang="en-US" altLang="en-US" sz="1800" dirty="0" smtClean="0"/>
              <a:t>&gt;</a:t>
            </a:r>
          </a:p>
          <a:p>
            <a:pPr lvl="1">
              <a:buFont typeface="Verdana" pitchFamily="34" charset="0"/>
              <a:buNone/>
            </a:pPr>
            <a:r>
              <a:rPr lang="en-US" altLang="en-US" sz="1800" dirty="0" smtClean="0"/>
              <a:t>    &lt;</a:t>
            </a:r>
            <a:r>
              <a:rPr lang="en-US" altLang="en-US" sz="1800" dirty="0" err="1" smtClean="0"/>
              <a:t>th</a:t>
            </a:r>
            <a:r>
              <a:rPr lang="en-US" altLang="en-US" sz="1800" dirty="0" smtClean="0"/>
              <a:t> </a:t>
            </a:r>
            <a:r>
              <a:rPr lang="en-US" altLang="en-US" sz="1800" dirty="0" err="1" smtClean="0"/>
              <a:t>colspan</a:t>
            </a:r>
            <a:r>
              <a:rPr lang="en-US" altLang="en-US" sz="1800" dirty="0" smtClean="0"/>
              <a:t>="2"&gt;Telephone&lt;/</a:t>
            </a:r>
            <a:r>
              <a:rPr lang="en-US" altLang="en-US" sz="1800" dirty="0" err="1" smtClean="0"/>
              <a:t>th</a:t>
            </a:r>
            <a:r>
              <a:rPr lang="en-US" altLang="en-US" sz="1800" dirty="0" smtClean="0"/>
              <a:t>&gt;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    &lt;td&gt;Bill Gates&lt;/td&gt;</a:t>
            </a:r>
          </a:p>
          <a:p>
            <a:pPr lvl="1">
              <a:buFont typeface="Verdana" pitchFamily="34" charset="0"/>
              <a:buNone/>
            </a:pPr>
            <a:r>
              <a:rPr lang="en-US" altLang="en-US" sz="1800" dirty="0" smtClean="0"/>
              <a:t>    &lt;td&gt;55577854&lt;/td&gt;</a:t>
            </a:r>
          </a:p>
          <a:p>
            <a:pPr lvl="1">
              <a:buFont typeface="Verdana" pitchFamily="34" charset="0"/>
              <a:buNone/>
            </a:pPr>
            <a:r>
              <a:rPr lang="en-US" altLang="en-US" sz="1800" dirty="0" smtClean="0"/>
              <a:t>    &lt;td&gt;55577855&lt;/td&gt;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&lt;/table&gt;</a:t>
            </a:r>
          </a:p>
          <a:p>
            <a:endParaRPr lang="en-US" altLang="en-US" sz="1800" dirty="0" smtClean="0"/>
          </a:p>
        </p:txBody>
      </p:sp>
      <p:pic>
        <p:nvPicPr>
          <p:cNvPr id="5" name="Picture 6"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862" y="2971800"/>
            <a:ext cx="4114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997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tx2">
              <a:lumMod val="20000"/>
              <a:lumOff val="80000"/>
            </a:schemeClr>
          </a:solidFill>
        </p:spPr>
        <p:txBody>
          <a:bodyPr/>
          <a:lstStyle/>
          <a:p>
            <a:r>
              <a:rPr lang="en-US" dirty="0"/>
              <a:t>HTML Tables</a:t>
            </a:r>
          </a:p>
        </p:txBody>
      </p:sp>
      <p:sp>
        <p:nvSpPr>
          <p:cNvPr id="4" name="Content Placeholder 1"/>
          <p:cNvSpPr>
            <a:spLocks noGrp="1"/>
          </p:cNvSpPr>
          <p:nvPr>
            <p:ph idx="1"/>
          </p:nvPr>
        </p:nvSpPr>
        <p:spPr>
          <a:xfrm>
            <a:off x="457200" y="1143000"/>
            <a:ext cx="8229600" cy="5410200"/>
          </a:xfrm>
        </p:spPr>
        <p:txBody>
          <a:bodyPr>
            <a:normAutofit/>
          </a:bodyPr>
          <a:lstStyle/>
          <a:p>
            <a:r>
              <a:rPr lang="en-US" altLang="en-US" sz="1800" b="1" dirty="0" smtClean="0"/>
              <a:t>Cells that Span Many Rows</a:t>
            </a:r>
          </a:p>
          <a:p>
            <a:pPr lvl="1"/>
            <a:r>
              <a:rPr lang="en-US" altLang="en-US" sz="1800" dirty="0" smtClean="0"/>
              <a:t>To make a cell span more than one row, use the </a:t>
            </a:r>
            <a:r>
              <a:rPr lang="en-US" altLang="en-US" sz="1800" b="1" dirty="0" err="1" smtClean="0"/>
              <a:t>rowspan</a:t>
            </a:r>
            <a:r>
              <a:rPr lang="en-US" altLang="en-US" sz="1800" dirty="0" smtClean="0"/>
              <a:t> attribute</a:t>
            </a:r>
          </a:p>
          <a:p>
            <a:pPr lvl="1">
              <a:buFont typeface="Verdana" pitchFamily="34" charset="0"/>
              <a:buNone/>
            </a:pPr>
            <a:endParaRPr lang="en-US" altLang="en-US" sz="1800" b="1" dirty="0" smtClean="0"/>
          </a:p>
          <a:p>
            <a:pPr lvl="1">
              <a:buFont typeface="Verdana" pitchFamily="34" charset="0"/>
              <a:buNone/>
            </a:pPr>
            <a:r>
              <a:rPr lang="en-US" altLang="en-US" sz="1800" dirty="0" smtClean="0"/>
              <a:t>&lt;table style="width:100%"&gt;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    &lt;</a:t>
            </a:r>
            <a:r>
              <a:rPr lang="en-US" altLang="en-US" sz="1800" dirty="0" err="1" smtClean="0"/>
              <a:t>th</a:t>
            </a:r>
            <a:r>
              <a:rPr lang="en-US" altLang="en-US" sz="1800" dirty="0" smtClean="0"/>
              <a:t>&gt;Name:&lt;/</a:t>
            </a:r>
            <a:r>
              <a:rPr lang="en-US" altLang="en-US" sz="1800" dirty="0" err="1" smtClean="0"/>
              <a:t>th</a:t>
            </a:r>
            <a:r>
              <a:rPr lang="en-US" altLang="en-US" sz="1800" dirty="0" smtClean="0"/>
              <a:t>&gt;</a:t>
            </a:r>
          </a:p>
          <a:p>
            <a:pPr lvl="1">
              <a:buFont typeface="Verdana" pitchFamily="34" charset="0"/>
              <a:buNone/>
            </a:pPr>
            <a:r>
              <a:rPr lang="en-US" altLang="en-US" sz="1800" dirty="0" smtClean="0"/>
              <a:t>    &lt;td&gt;Bill Gates&lt;/td&gt;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    &lt;</a:t>
            </a:r>
            <a:r>
              <a:rPr lang="en-US" altLang="en-US" sz="1800" dirty="0" err="1" smtClean="0"/>
              <a:t>th</a:t>
            </a:r>
            <a:r>
              <a:rPr lang="en-US" altLang="en-US" sz="1800" dirty="0" smtClean="0"/>
              <a:t> </a:t>
            </a:r>
            <a:r>
              <a:rPr lang="en-US" altLang="en-US" sz="1800" dirty="0" err="1" smtClean="0"/>
              <a:t>rowspan</a:t>
            </a:r>
            <a:r>
              <a:rPr lang="en-US" altLang="en-US" sz="1800" dirty="0" smtClean="0"/>
              <a:t>="2"&gt;Telephone:&lt;/</a:t>
            </a:r>
            <a:r>
              <a:rPr lang="en-US" altLang="en-US" sz="1800" dirty="0" err="1" smtClean="0"/>
              <a:t>th</a:t>
            </a:r>
            <a:r>
              <a:rPr lang="en-US" altLang="en-US" sz="1800" dirty="0" smtClean="0"/>
              <a:t>&gt;</a:t>
            </a:r>
          </a:p>
          <a:p>
            <a:pPr lvl="1">
              <a:buFont typeface="Verdana" pitchFamily="34" charset="0"/>
              <a:buNone/>
            </a:pPr>
            <a:r>
              <a:rPr lang="en-US" altLang="en-US" sz="1800" dirty="0" smtClean="0"/>
              <a:t>    &lt;td&gt;55577854&lt;/td&gt;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    &lt;td&gt;55577855&lt;/td&gt;</a:t>
            </a:r>
          </a:p>
          <a:p>
            <a:pPr lvl="1">
              <a:buFont typeface="Verdana" pitchFamily="34" charset="0"/>
              <a:buNone/>
            </a:pPr>
            <a:r>
              <a:rPr lang="en-US" altLang="en-US" sz="1800" dirty="0" smtClean="0"/>
              <a:t>  &lt;/</a:t>
            </a:r>
            <a:r>
              <a:rPr lang="en-US" altLang="en-US" sz="1800" dirty="0" err="1" smtClean="0"/>
              <a:t>tr</a:t>
            </a:r>
            <a:r>
              <a:rPr lang="en-US" altLang="en-US" sz="1800" dirty="0" smtClean="0"/>
              <a:t>&gt;</a:t>
            </a:r>
          </a:p>
          <a:p>
            <a:pPr lvl="1">
              <a:buFont typeface="Verdana" pitchFamily="34" charset="0"/>
              <a:buNone/>
            </a:pPr>
            <a:r>
              <a:rPr lang="en-US" altLang="en-US" sz="1800" dirty="0" smtClean="0"/>
              <a:t>&lt;/table&gt;</a:t>
            </a:r>
          </a:p>
        </p:txBody>
      </p:sp>
      <p:pic>
        <p:nvPicPr>
          <p:cNvPr id="5" name="Picture 2"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974" y="3276600"/>
            <a:ext cx="39338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324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40000"/>
              <a:lumOff val="60000"/>
            </a:schemeClr>
          </a:solidFill>
        </p:spPr>
        <p:txBody>
          <a:bodyPr/>
          <a:lstStyle/>
          <a:p>
            <a:r>
              <a:rPr lang="en-US" dirty="0"/>
              <a:t>HTML  Unordered Lists</a:t>
            </a:r>
          </a:p>
        </p:txBody>
      </p:sp>
      <p:sp>
        <p:nvSpPr>
          <p:cNvPr id="4" name="Rectangle 3"/>
          <p:cNvSpPr>
            <a:spLocks noGrp="1"/>
          </p:cNvSpPr>
          <p:nvPr>
            <p:ph idx="1"/>
          </p:nvPr>
        </p:nvSpPr>
        <p:spPr>
          <a:xfrm>
            <a:off x="457200" y="1143000"/>
            <a:ext cx="8229600" cy="5410200"/>
          </a:xfrm>
        </p:spPr>
        <p:txBody>
          <a:bodyPr/>
          <a:lstStyle/>
          <a:p>
            <a:pPr lvl="1" algn="just"/>
            <a:r>
              <a:rPr lang="en-US" altLang="en-US" sz="1800" dirty="0" smtClean="0"/>
              <a:t>An unordered list starts with the &lt;</a:t>
            </a:r>
            <a:r>
              <a:rPr lang="en-US" altLang="en-US" sz="1800" dirty="0" err="1" smtClean="0"/>
              <a:t>ul</a:t>
            </a:r>
            <a:r>
              <a:rPr lang="en-US" altLang="en-US" sz="1800" dirty="0" smtClean="0"/>
              <a:t>&gt; tag. Each list item starts with the &lt;li&gt; tag.</a:t>
            </a:r>
          </a:p>
          <a:p>
            <a:pPr lvl="1" algn="just"/>
            <a:r>
              <a:rPr lang="en-US" altLang="en-US" sz="1800" dirty="0" smtClean="0"/>
              <a:t>The list items will be marked with bullets (small black circles) by default</a:t>
            </a:r>
          </a:p>
          <a:p>
            <a:pPr lvl="1" algn="just">
              <a:buFont typeface="Verdana" pitchFamily="34" charset="0"/>
              <a:buNone/>
            </a:pPr>
            <a:endParaRPr lang="en-US" altLang="en-US" sz="1800" dirty="0" smtClean="0"/>
          </a:p>
          <a:p>
            <a:pPr algn="just">
              <a:buFont typeface="Wingdings" pitchFamily="2" charset="2"/>
              <a:buChar char="Ø"/>
            </a:pPr>
            <a:r>
              <a:rPr lang="en-US" altLang="en-US" sz="1800" dirty="0" smtClean="0"/>
              <a:t>Unordered HTML List - Choose List Item Marker</a:t>
            </a:r>
          </a:p>
          <a:p>
            <a:pPr lvl="2" algn="just">
              <a:buFont typeface="Courier New" pitchFamily="49" charset="0"/>
              <a:buChar char="o"/>
            </a:pPr>
            <a:r>
              <a:rPr lang="en-US" altLang="en-US" sz="1800" dirty="0" smtClean="0"/>
              <a:t>The CSS list-style-type property is used to define the style of the list item marker</a:t>
            </a:r>
          </a:p>
          <a:p>
            <a:pPr lvl="2" algn="just">
              <a:buFont typeface="Courier New" pitchFamily="49" charset="0"/>
              <a:buChar char="o"/>
            </a:pPr>
            <a:endParaRPr lang="en-US" altLang="en-US" sz="1600" dirty="0" smtClean="0"/>
          </a:p>
        </p:txBody>
      </p:sp>
      <p:graphicFrame>
        <p:nvGraphicFramePr>
          <p:cNvPr id="5" name="Table 4">
            <a:extLst>
              <a:ext uri="{FF2B5EF4-FFF2-40B4-BE49-F238E27FC236}">
                <a16:creationId xmlns:a16="http://schemas.microsoft.com/office/drawing/2014/main" xmlns="" id="{702D86A5-0571-4359-9FC6-62C24F62811B}"/>
              </a:ext>
            </a:extLst>
          </p:cNvPr>
          <p:cNvGraphicFramePr>
            <a:graphicFrameLocks noGrp="1"/>
          </p:cNvGraphicFramePr>
          <p:nvPr>
            <p:extLst>
              <p:ext uri="{D42A27DB-BD31-4B8C-83A1-F6EECF244321}">
                <p14:modId xmlns:p14="http://schemas.microsoft.com/office/powerpoint/2010/main" val="2957299643"/>
              </p:ext>
            </p:extLst>
          </p:nvPr>
        </p:nvGraphicFramePr>
        <p:xfrm>
          <a:off x="1295400" y="3733800"/>
          <a:ext cx="6096000" cy="295607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96136">
                <a:tc>
                  <a:txBody>
                    <a:bodyPr/>
                    <a:lstStyle/>
                    <a:p>
                      <a:pPr algn="ctr" fontAlgn="t"/>
                      <a:r>
                        <a:rPr lang="en-US" sz="1600" b="1" dirty="0"/>
                        <a:t>Value</a:t>
                      </a:r>
                    </a:p>
                  </a:txBody>
                  <a:tcPr marL="152400" marR="76200" marT="76163" marB="76163"/>
                </a:tc>
                <a:tc>
                  <a:txBody>
                    <a:bodyPr/>
                    <a:lstStyle/>
                    <a:p>
                      <a:pPr algn="ctr" fontAlgn="t"/>
                      <a:r>
                        <a:rPr lang="en-US" sz="1600" b="1" dirty="0"/>
                        <a:t>Description</a:t>
                      </a:r>
                    </a:p>
                  </a:txBody>
                  <a:tcPr marL="76200" marR="76200" marT="76163" marB="76163"/>
                </a:tc>
                <a:extLst>
                  <a:ext uri="{0D108BD9-81ED-4DB2-BD59-A6C34878D82A}">
                    <a16:rowId xmlns:a16="http://schemas.microsoft.com/office/drawing/2014/main" xmlns="" val="10000"/>
                  </a:ext>
                </a:extLst>
              </a:tr>
              <a:tr h="639947">
                <a:tc>
                  <a:txBody>
                    <a:bodyPr/>
                    <a:lstStyle/>
                    <a:p>
                      <a:pPr algn="l" fontAlgn="t"/>
                      <a:r>
                        <a:rPr lang="en-US" sz="1600" dirty="0"/>
                        <a:t>disc</a:t>
                      </a:r>
                    </a:p>
                  </a:txBody>
                  <a:tcPr marL="152400" marR="76200" marT="76163" marB="76163"/>
                </a:tc>
                <a:tc>
                  <a:txBody>
                    <a:bodyPr/>
                    <a:lstStyle/>
                    <a:p>
                      <a:pPr algn="l" fontAlgn="t"/>
                      <a:r>
                        <a:rPr lang="en-US" sz="1600"/>
                        <a:t>Sets the list item marker to a bullet (default)</a:t>
                      </a:r>
                    </a:p>
                  </a:txBody>
                  <a:tcPr marL="76200" marR="76200" marT="76163" marB="76163"/>
                </a:tc>
                <a:extLst>
                  <a:ext uri="{0D108BD9-81ED-4DB2-BD59-A6C34878D82A}">
                    <a16:rowId xmlns:a16="http://schemas.microsoft.com/office/drawing/2014/main" xmlns="" val="10001"/>
                  </a:ext>
                </a:extLst>
              </a:tr>
              <a:tr h="639947">
                <a:tc>
                  <a:txBody>
                    <a:bodyPr/>
                    <a:lstStyle/>
                    <a:p>
                      <a:pPr algn="l" fontAlgn="t"/>
                      <a:r>
                        <a:rPr lang="en-US" sz="1600" dirty="0"/>
                        <a:t>circle</a:t>
                      </a:r>
                    </a:p>
                  </a:txBody>
                  <a:tcPr marL="152400" marR="76200" marT="76163" marB="76163"/>
                </a:tc>
                <a:tc>
                  <a:txBody>
                    <a:bodyPr/>
                    <a:lstStyle/>
                    <a:p>
                      <a:pPr algn="l" fontAlgn="t"/>
                      <a:r>
                        <a:rPr lang="en-US" sz="1600"/>
                        <a:t>Sets the list item marker to a circle</a:t>
                      </a:r>
                    </a:p>
                  </a:txBody>
                  <a:tcPr marL="76200" marR="76200" marT="76163" marB="76163"/>
                </a:tc>
                <a:extLst>
                  <a:ext uri="{0D108BD9-81ED-4DB2-BD59-A6C34878D82A}">
                    <a16:rowId xmlns:a16="http://schemas.microsoft.com/office/drawing/2014/main" xmlns="" val="10002"/>
                  </a:ext>
                </a:extLst>
              </a:tr>
              <a:tr h="639947">
                <a:tc>
                  <a:txBody>
                    <a:bodyPr/>
                    <a:lstStyle/>
                    <a:p>
                      <a:pPr algn="l" fontAlgn="t"/>
                      <a:r>
                        <a:rPr lang="en-US" sz="1600" dirty="0"/>
                        <a:t>square</a:t>
                      </a:r>
                    </a:p>
                  </a:txBody>
                  <a:tcPr marL="152400" marR="76200" marT="76163" marB="76163"/>
                </a:tc>
                <a:tc>
                  <a:txBody>
                    <a:bodyPr/>
                    <a:lstStyle/>
                    <a:p>
                      <a:pPr algn="l" fontAlgn="t"/>
                      <a:r>
                        <a:rPr lang="en-US" sz="1600"/>
                        <a:t>Sets the list item marker to a square</a:t>
                      </a:r>
                    </a:p>
                  </a:txBody>
                  <a:tcPr marL="76200" marR="76200" marT="76163" marB="76163"/>
                </a:tc>
                <a:extLst>
                  <a:ext uri="{0D108BD9-81ED-4DB2-BD59-A6C34878D82A}">
                    <a16:rowId xmlns:a16="http://schemas.microsoft.com/office/drawing/2014/main" xmlns="" val="10003"/>
                  </a:ext>
                </a:extLst>
              </a:tr>
              <a:tr h="639947">
                <a:tc>
                  <a:txBody>
                    <a:bodyPr/>
                    <a:lstStyle/>
                    <a:p>
                      <a:pPr algn="l" fontAlgn="t"/>
                      <a:r>
                        <a:rPr lang="en-US" sz="1600" dirty="0"/>
                        <a:t>none</a:t>
                      </a:r>
                    </a:p>
                  </a:txBody>
                  <a:tcPr marL="152400" marR="76200" marT="76163" marB="76163"/>
                </a:tc>
                <a:tc>
                  <a:txBody>
                    <a:bodyPr/>
                    <a:lstStyle/>
                    <a:p>
                      <a:pPr algn="l" fontAlgn="t"/>
                      <a:r>
                        <a:rPr lang="en-US" sz="1600" dirty="0"/>
                        <a:t>The list items will not be marked</a:t>
                      </a:r>
                    </a:p>
                  </a:txBody>
                  <a:tcPr marL="76200" marR="76200" marT="76163" marB="76163"/>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8164950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tx2">
              <a:lumMod val="40000"/>
              <a:lumOff val="60000"/>
            </a:schemeClr>
          </a:solidFill>
        </p:spPr>
        <p:txBody>
          <a:bodyPr/>
          <a:lstStyle/>
          <a:p>
            <a:r>
              <a:rPr lang="en-US" dirty="0"/>
              <a:t>Unordered HTML List</a:t>
            </a:r>
          </a:p>
        </p:txBody>
      </p:sp>
      <p:sp>
        <p:nvSpPr>
          <p:cNvPr id="4" name="Content Placeholder 1"/>
          <p:cNvSpPr>
            <a:spLocks noGrp="1"/>
          </p:cNvSpPr>
          <p:nvPr>
            <p:ph idx="1"/>
          </p:nvPr>
        </p:nvSpPr>
        <p:spPr>
          <a:xfrm>
            <a:off x="457200" y="1600200"/>
            <a:ext cx="8229600" cy="4876800"/>
          </a:xfrm>
        </p:spPr>
        <p:txBody>
          <a:bodyPr/>
          <a:lstStyle/>
          <a:p>
            <a:pPr>
              <a:buFont typeface="Wingdings 3" pitchFamily="18" charset="2"/>
              <a:buNone/>
            </a:pPr>
            <a:r>
              <a:rPr lang="en-US" altLang="en-US" sz="2000" dirty="0" smtClean="0"/>
              <a:t>&lt;!DOCTYPE html&gt;</a:t>
            </a:r>
          </a:p>
          <a:p>
            <a:pPr>
              <a:buFont typeface="Wingdings 3" pitchFamily="18" charset="2"/>
              <a:buNone/>
            </a:pPr>
            <a:r>
              <a:rPr lang="en-US" altLang="en-US" sz="2000" dirty="0" smtClean="0"/>
              <a:t>&lt;html&gt;</a:t>
            </a:r>
          </a:p>
          <a:p>
            <a:pPr>
              <a:buFont typeface="Wingdings 3" pitchFamily="18" charset="2"/>
              <a:buNone/>
            </a:pPr>
            <a:r>
              <a:rPr lang="en-US" altLang="en-US" sz="2000" dirty="0" smtClean="0"/>
              <a:t>&lt;body&gt;</a:t>
            </a:r>
          </a:p>
          <a:p>
            <a:pPr>
              <a:buFont typeface="Wingdings 3" pitchFamily="18" charset="2"/>
              <a:buNone/>
            </a:pPr>
            <a:r>
              <a:rPr lang="en-US" altLang="en-US" sz="2000" dirty="0" smtClean="0"/>
              <a:t>&lt;h2&gt;Unordered List with Square Bullets&lt;/h2&gt;</a:t>
            </a:r>
          </a:p>
          <a:p>
            <a:pPr>
              <a:buFont typeface="Wingdings 3" pitchFamily="18" charset="2"/>
              <a:buNone/>
            </a:pPr>
            <a:r>
              <a:rPr lang="en-US" altLang="en-US" sz="2000" dirty="0" smtClean="0"/>
              <a:t>&lt;</a:t>
            </a:r>
            <a:r>
              <a:rPr lang="en-US" altLang="en-US" sz="2000" dirty="0" err="1" smtClean="0"/>
              <a:t>ul</a:t>
            </a:r>
            <a:r>
              <a:rPr lang="en-US" altLang="en-US" sz="2000" dirty="0" smtClean="0"/>
              <a:t> style="list-style-type: square"&gt;</a:t>
            </a:r>
          </a:p>
          <a:p>
            <a:pPr>
              <a:buFont typeface="Wingdings 3" pitchFamily="18" charset="2"/>
              <a:buNone/>
            </a:pPr>
            <a:r>
              <a:rPr lang="en-US" altLang="en-US" sz="2000" dirty="0" smtClean="0"/>
              <a:t>  &lt;li&gt;Coffee&lt;/li&gt;</a:t>
            </a:r>
          </a:p>
          <a:p>
            <a:pPr>
              <a:buFont typeface="Wingdings 3" pitchFamily="18" charset="2"/>
              <a:buNone/>
            </a:pPr>
            <a:r>
              <a:rPr lang="en-US" altLang="en-US" sz="2000" dirty="0" smtClean="0"/>
              <a:t>  &lt;li&gt;Tea&lt;/li&gt;</a:t>
            </a:r>
          </a:p>
          <a:p>
            <a:pPr>
              <a:buFont typeface="Wingdings 3" pitchFamily="18" charset="2"/>
              <a:buNone/>
            </a:pPr>
            <a:r>
              <a:rPr lang="en-US" altLang="en-US" sz="2000" dirty="0" smtClean="0"/>
              <a:t>  &lt;li&gt;Milk&lt;/li&gt;</a:t>
            </a:r>
          </a:p>
          <a:p>
            <a:pPr>
              <a:buFont typeface="Wingdings 3" pitchFamily="18" charset="2"/>
              <a:buNone/>
            </a:pPr>
            <a:r>
              <a:rPr lang="en-US" altLang="en-US" sz="2000" dirty="0" smtClean="0"/>
              <a:t>&lt;/</a:t>
            </a:r>
            <a:r>
              <a:rPr lang="en-US" altLang="en-US" sz="2000" dirty="0" err="1" smtClean="0"/>
              <a:t>ul</a:t>
            </a:r>
            <a:r>
              <a:rPr lang="en-US" altLang="en-US" sz="2000" dirty="0" smtClean="0"/>
              <a:t>&gt;  </a:t>
            </a:r>
          </a:p>
          <a:p>
            <a:pPr>
              <a:buFont typeface="Wingdings 3" pitchFamily="18" charset="2"/>
              <a:buNone/>
            </a:pPr>
            <a:r>
              <a:rPr lang="en-US" altLang="en-US" sz="2000" dirty="0" smtClean="0"/>
              <a:t>&lt;/body&gt;</a:t>
            </a:r>
          </a:p>
          <a:p>
            <a:pPr>
              <a:buFont typeface="Wingdings 3" pitchFamily="18" charset="2"/>
              <a:buNone/>
            </a:pPr>
            <a:r>
              <a:rPr lang="en-US" altLang="en-US" sz="2000" dirty="0" smtClean="0"/>
              <a:t>&lt;/html&gt;</a:t>
            </a:r>
          </a:p>
          <a:p>
            <a:pPr>
              <a:buFont typeface="Wingdings 3" pitchFamily="18" charset="2"/>
              <a:buNone/>
            </a:pPr>
            <a:endParaRPr lang="en-US" altLang="en-US" sz="1600" dirty="0" smtClean="0"/>
          </a:p>
        </p:txBody>
      </p:sp>
      <p:pic>
        <p:nvPicPr>
          <p:cNvPr id="5" name="Picture 2" descr="C:\Users\Bijan\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505200"/>
            <a:ext cx="3962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9386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20000"/>
              <a:lumOff val="80000"/>
            </a:schemeClr>
          </a:solidFill>
        </p:spPr>
        <p:txBody>
          <a:bodyPr>
            <a:normAutofit fontScale="90000"/>
          </a:bodyPr>
          <a:lstStyle/>
          <a:p>
            <a:r>
              <a:rPr lang="en-US" dirty="0" smtClean="0"/>
              <a:t/>
            </a:r>
            <a:br>
              <a:rPr lang="en-US" dirty="0" smtClean="0"/>
            </a:br>
            <a:r>
              <a:rPr lang="en-US" dirty="0" smtClean="0"/>
              <a:t>HTML</a:t>
            </a:r>
            <a:r>
              <a:rPr lang="en-US" dirty="0"/>
              <a:t>  Ordered Lists</a:t>
            </a:r>
            <a:br>
              <a:rPr lang="en-US" dirty="0"/>
            </a:br>
            <a:endParaRPr lang="en-US" dirty="0"/>
          </a:p>
        </p:txBody>
      </p:sp>
      <p:sp>
        <p:nvSpPr>
          <p:cNvPr id="4" name="Rectangle 3"/>
          <p:cNvSpPr>
            <a:spLocks noGrp="1"/>
          </p:cNvSpPr>
          <p:nvPr>
            <p:ph idx="1"/>
          </p:nvPr>
        </p:nvSpPr>
        <p:spPr>
          <a:xfrm>
            <a:off x="457200" y="1066800"/>
            <a:ext cx="8229600" cy="5059363"/>
          </a:xfrm>
        </p:spPr>
        <p:txBody>
          <a:bodyPr/>
          <a:lstStyle/>
          <a:p>
            <a:pPr lvl="1" algn="just"/>
            <a:r>
              <a:rPr lang="en-US" altLang="en-US" sz="2000" dirty="0" smtClean="0"/>
              <a:t>An ordered list starts with the &lt;</a:t>
            </a:r>
            <a:r>
              <a:rPr lang="en-US" altLang="en-US" sz="2000" dirty="0" err="1" smtClean="0"/>
              <a:t>ol</a:t>
            </a:r>
            <a:r>
              <a:rPr lang="en-US" altLang="en-US" sz="2000" dirty="0" smtClean="0"/>
              <a:t>&gt; tag. Each list item starts with the &lt;li&gt; tag.</a:t>
            </a:r>
          </a:p>
          <a:p>
            <a:pPr lvl="1" algn="just"/>
            <a:r>
              <a:rPr lang="en-US" altLang="en-US" sz="2000" dirty="0" smtClean="0"/>
              <a:t>The list items will be marked with numbers by default</a:t>
            </a:r>
          </a:p>
          <a:p>
            <a:pPr marL="0" indent="0">
              <a:buNone/>
            </a:pPr>
            <a:r>
              <a:rPr lang="en-US" altLang="en-US" sz="2400" dirty="0" smtClean="0"/>
              <a:t>Ordered HTML List - The Type Attribute</a:t>
            </a:r>
          </a:p>
          <a:p>
            <a:pPr lvl="2" algn="just">
              <a:buFont typeface="Courier New" pitchFamily="49" charset="0"/>
              <a:buChar char="o"/>
            </a:pPr>
            <a:r>
              <a:rPr lang="en-US" altLang="en-US" sz="2000" dirty="0" smtClean="0"/>
              <a:t>The </a:t>
            </a:r>
            <a:r>
              <a:rPr lang="en-US" altLang="en-US" sz="2000" b="1" dirty="0" smtClean="0"/>
              <a:t>type</a:t>
            </a:r>
            <a:r>
              <a:rPr lang="en-US" altLang="en-US" sz="2000" dirty="0" smtClean="0"/>
              <a:t> attribute of the &lt;</a:t>
            </a:r>
            <a:r>
              <a:rPr lang="en-US" altLang="en-US" sz="2000" dirty="0" err="1" smtClean="0"/>
              <a:t>ol</a:t>
            </a:r>
            <a:r>
              <a:rPr lang="en-US" altLang="en-US" sz="2000" dirty="0" smtClean="0"/>
              <a:t>&gt; tag, defines the type of the list item marker</a:t>
            </a:r>
          </a:p>
        </p:txBody>
      </p:sp>
      <p:graphicFrame>
        <p:nvGraphicFramePr>
          <p:cNvPr id="5" name="Table 4">
            <a:extLst>
              <a:ext uri="{FF2B5EF4-FFF2-40B4-BE49-F238E27FC236}">
                <a16:creationId xmlns:a16="http://schemas.microsoft.com/office/drawing/2014/main" xmlns="" id="{C65A7DF2-449D-4C85-9702-F630B8E3BFC4}"/>
              </a:ext>
            </a:extLst>
          </p:cNvPr>
          <p:cNvGraphicFramePr>
            <a:graphicFrameLocks noGrp="1"/>
          </p:cNvGraphicFramePr>
          <p:nvPr>
            <p:extLst>
              <p:ext uri="{D42A27DB-BD31-4B8C-83A1-F6EECF244321}">
                <p14:modId xmlns:p14="http://schemas.microsoft.com/office/powerpoint/2010/main" val="3521857678"/>
              </p:ext>
            </p:extLst>
          </p:nvPr>
        </p:nvGraphicFramePr>
        <p:xfrm>
          <a:off x="990600" y="3581400"/>
          <a:ext cx="7467600" cy="3108396"/>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xmlns="" val="20000"/>
                    </a:ext>
                  </a:extLst>
                </a:gridCol>
                <a:gridCol w="5562600">
                  <a:extLst>
                    <a:ext uri="{9D8B030D-6E8A-4147-A177-3AD203B41FA5}">
                      <a16:colId xmlns:a16="http://schemas.microsoft.com/office/drawing/2014/main" xmlns="" val="20001"/>
                    </a:ext>
                  </a:extLst>
                </a:gridCol>
              </a:tblGrid>
              <a:tr h="396146">
                <a:tc>
                  <a:txBody>
                    <a:bodyPr/>
                    <a:lstStyle/>
                    <a:p>
                      <a:pPr algn="ctr" fontAlgn="t"/>
                      <a:r>
                        <a:rPr lang="en-US" sz="1600" b="1" dirty="0"/>
                        <a:t>Type</a:t>
                      </a:r>
                    </a:p>
                  </a:txBody>
                  <a:tcPr marL="152400" marR="76200" marT="76165" marB="76165"/>
                </a:tc>
                <a:tc>
                  <a:txBody>
                    <a:bodyPr/>
                    <a:lstStyle/>
                    <a:p>
                      <a:pPr algn="ctr" fontAlgn="t"/>
                      <a:r>
                        <a:rPr lang="en-US" sz="1600" b="1" dirty="0"/>
                        <a:t>Description</a:t>
                      </a:r>
                    </a:p>
                  </a:txBody>
                  <a:tcPr marL="76200" marR="76200" marT="76165" marB="76165"/>
                </a:tc>
                <a:extLst>
                  <a:ext uri="{0D108BD9-81ED-4DB2-BD59-A6C34878D82A}">
                    <a16:rowId xmlns:a16="http://schemas.microsoft.com/office/drawing/2014/main" xmlns="" val="10000"/>
                  </a:ext>
                </a:extLst>
              </a:tr>
              <a:tr h="639962">
                <a:tc>
                  <a:txBody>
                    <a:bodyPr/>
                    <a:lstStyle/>
                    <a:p>
                      <a:pPr algn="l" fontAlgn="t"/>
                      <a:r>
                        <a:rPr lang="en-US" sz="1600" dirty="0"/>
                        <a:t>type="1"</a:t>
                      </a:r>
                    </a:p>
                  </a:txBody>
                  <a:tcPr marL="152400" marR="76200" marT="76165" marB="76165"/>
                </a:tc>
                <a:tc>
                  <a:txBody>
                    <a:bodyPr/>
                    <a:lstStyle/>
                    <a:p>
                      <a:pPr algn="l" fontAlgn="t"/>
                      <a:r>
                        <a:rPr lang="en-US" sz="1600"/>
                        <a:t>The list items will be numbered with numbers (default)</a:t>
                      </a:r>
                    </a:p>
                  </a:txBody>
                  <a:tcPr marL="76200" marR="76200" marT="76165" marB="76165"/>
                </a:tc>
                <a:extLst>
                  <a:ext uri="{0D108BD9-81ED-4DB2-BD59-A6C34878D82A}">
                    <a16:rowId xmlns:a16="http://schemas.microsoft.com/office/drawing/2014/main" xmlns="" val="10001"/>
                  </a:ext>
                </a:extLst>
              </a:tr>
              <a:tr h="396146">
                <a:tc>
                  <a:txBody>
                    <a:bodyPr/>
                    <a:lstStyle/>
                    <a:p>
                      <a:pPr algn="l" fontAlgn="t"/>
                      <a:r>
                        <a:rPr lang="en-US" sz="1600" dirty="0"/>
                        <a:t>type="A"</a:t>
                      </a:r>
                    </a:p>
                  </a:txBody>
                  <a:tcPr marL="152400" marR="76200" marT="76165" marB="76165"/>
                </a:tc>
                <a:tc>
                  <a:txBody>
                    <a:bodyPr/>
                    <a:lstStyle/>
                    <a:p>
                      <a:pPr algn="l" fontAlgn="t"/>
                      <a:r>
                        <a:rPr lang="en-US" sz="1600" dirty="0"/>
                        <a:t>The list items will be numbered with uppercase letters</a:t>
                      </a:r>
                    </a:p>
                  </a:txBody>
                  <a:tcPr marL="76200" marR="76200" marT="76165" marB="76165"/>
                </a:tc>
                <a:extLst>
                  <a:ext uri="{0D108BD9-81ED-4DB2-BD59-A6C34878D82A}">
                    <a16:rowId xmlns:a16="http://schemas.microsoft.com/office/drawing/2014/main" xmlns="" val="10002"/>
                  </a:ext>
                </a:extLst>
              </a:tr>
              <a:tr h="396146">
                <a:tc>
                  <a:txBody>
                    <a:bodyPr/>
                    <a:lstStyle/>
                    <a:p>
                      <a:pPr algn="l" fontAlgn="t"/>
                      <a:r>
                        <a:rPr lang="en-US" sz="1600"/>
                        <a:t>type="a"</a:t>
                      </a:r>
                    </a:p>
                  </a:txBody>
                  <a:tcPr marL="152400" marR="76200" marT="76165" marB="76165"/>
                </a:tc>
                <a:tc>
                  <a:txBody>
                    <a:bodyPr/>
                    <a:lstStyle/>
                    <a:p>
                      <a:pPr algn="l" fontAlgn="t"/>
                      <a:r>
                        <a:rPr lang="en-US" sz="1600" dirty="0"/>
                        <a:t>The list items will be numbered with lowercase letters</a:t>
                      </a:r>
                    </a:p>
                  </a:txBody>
                  <a:tcPr marL="76200" marR="76200" marT="76165" marB="76165"/>
                </a:tc>
                <a:extLst>
                  <a:ext uri="{0D108BD9-81ED-4DB2-BD59-A6C34878D82A}">
                    <a16:rowId xmlns:a16="http://schemas.microsoft.com/office/drawing/2014/main" xmlns="" val="10003"/>
                  </a:ext>
                </a:extLst>
              </a:tr>
              <a:tr h="639962">
                <a:tc>
                  <a:txBody>
                    <a:bodyPr/>
                    <a:lstStyle/>
                    <a:p>
                      <a:pPr algn="l" fontAlgn="t"/>
                      <a:r>
                        <a:rPr lang="en-US" sz="1600"/>
                        <a:t>type="I"</a:t>
                      </a:r>
                    </a:p>
                  </a:txBody>
                  <a:tcPr marL="152400" marR="76200" marT="76165" marB="76165"/>
                </a:tc>
                <a:tc>
                  <a:txBody>
                    <a:bodyPr/>
                    <a:lstStyle/>
                    <a:p>
                      <a:pPr algn="l" fontAlgn="t"/>
                      <a:r>
                        <a:rPr lang="en-US" sz="1600" dirty="0"/>
                        <a:t>The list items will be numbered with uppercase roman numbers</a:t>
                      </a:r>
                    </a:p>
                  </a:txBody>
                  <a:tcPr marL="76200" marR="76200" marT="76165" marB="76165"/>
                </a:tc>
                <a:extLst>
                  <a:ext uri="{0D108BD9-81ED-4DB2-BD59-A6C34878D82A}">
                    <a16:rowId xmlns:a16="http://schemas.microsoft.com/office/drawing/2014/main" xmlns="" val="10004"/>
                  </a:ext>
                </a:extLst>
              </a:tr>
              <a:tr h="639962">
                <a:tc>
                  <a:txBody>
                    <a:bodyPr/>
                    <a:lstStyle/>
                    <a:p>
                      <a:pPr algn="l" fontAlgn="t"/>
                      <a:r>
                        <a:rPr lang="en-US" sz="1600"/>
                        <a:t>type="i"</a:t>
                      </a:r>
                    </a:p>
                  </a:txBody>
                  <a:tcPr marL="152400" marR="76200" marT="76165" marB="76165"/>
                </a:tc>
                <a:tc>
                  <a:txBody>
                    <a:bodyPr/>
                    <a:lstStyle/>
                    <a:p>
                      <a:pPr algn="l" fontAlgn="t"/>
                      <a:r>
                        <a:rPr lang="en-US" sz="1600" dirty="0"/>
                        <a:t>The list items will be numbered with lowercase roman numbers</a:t>
                      </a:r>
                    </a:p>
                  </a:txBody>
                  <a:tcPr marL="76200" marR="76200" marT="76165" marB="76165"/>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69877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865909"/>
          </a:xfrm>
          <a:solidFill>
            <a:schemeClr val="tx2">
              <a:lumMod val="40000"/>
              <a:lumOff val="60000"/>
            </a:schemeClr>
          </a:solidFill>
        </p:spPr>
        <p:txBody>
          <a:bodyPr/>
          <a:lstStyle/>
          <a:p>
            <a:r>
              <a:rPr lang="en-US" dirty="0"/>
              <a:t>Ordered HTML List</a:t>
            </a:r>
          </a:p>
        </p:txBody>
      </p:sp>
      <p:sp>
        <p:nvSpPr>
          <p:cNvPr id="4" name="Content Placeholder 1"/>
          <p:cNvSpPr>
            <a:spLocks noGrp="1"/>
          </p:cNvSpPr>
          <p:nvPr>
            <p:ph idx="1"/>
          </p:nvPr>
        </p:nvSpPr>
        <p:spPr>
          <a:xfrm>
            <a:off x="457200" y="1600200"/>
            <a:ext cx="8229600" cy="4953000"/>
          </a:xfrm>
        </p:spPr>
        <p:txBody>
          <a:bodyPr>
            <a:normAutofit lnSpcReduction="10000"/>
          </a:bodyPr>
          <a:lstStyle/>
          <a:p>
            <a:pPr>
              <a:buFont typeface="Wingdings 3" pitchFamily="18" charset="2"/>
              <a:buNone/>
            </a:pPr>
            <a:r>
              <a:rPr lang="en-US" altLang="en-US" sz="2000" dirty="0" smtClean="0"/>
              <a:t>&lt;!DOCTYPE html&gt;</a:t>
            </a:r>
          </a:p>
          <a:p>
            <a:pPr>
              <a:buFont typeface="Wingdings 3" pitchFamily="18" charset="2"/>
              <a:buNone/>
            </a:pPr>
            <a:r>
              <a:rPr lang="en-US" altLang="en-US" sz="2000" dirty="0" smtClean="0"/>
              <a:t>&lt;html&gt;</a:t>
            </a:r>
          </a:p>
          <a:p>
            <a:pPr>
              <a:buFont typeface="Wingdings 3" pitchFamily="18" charset="2"/>
              <a:buNone/>
            </a:pPr>
            <a:r>
              <a:rPr lang="en-US" altLang="en-US" sz="2000" dirty="0" smtClean="0"/>
              <a:t>&lt;body&gt;</a:t>
            </a:r>
          </a:p>
          <a:p>
            <a:pPr>
              <a:buFont typeface="Wingdings 3" pitchFamily="18" charset="2"/>
              <a:buNone/>
            </a:pPr>
            <a:endParaRPr lang="en-US" altLang="en-US" sz="2000" dirty="0" smtClean="0"/>
          </a:p>
          <a:p>
            <a:pPr>
              <a:buFont typeface="Wingdings 3" pitchFamily="18" charset="2"/>
              <a:buNone/>
            </a:pPr>
            <a:r>
              <a:rPr lang="en-US" altLang="en-US" sz="2000" dirty="0" smtClean="0"/>
              <a:t>&lt;h2&gt;Ordered List with Roman Numbers&lt;/h2&gt;</a:t>
            </a:r>
          </a:p>
          <a:p>
            <a:pPr>
              <a:buFont typeface="Wingdings 3" pitchFamily="18" charset="2"/>
              <a:buNone/>
            </a:pPr>
            <a:endParaRPr lang="en-US" altLang="en-US" sz="2000" dirty="0" smtClean="0"/>
          </a:p>
          <a:p>
            <a:pPr>
              <a:buFont typeface="Wingdings 3" pitchFamily="18" charset="2"/>
              <a:buNone/>
            </a:pPr>
            <a:r>
              <a:rPr lang="en-US" altLang="en-US" sz="2000" dirty="0" smtClean="0"/>
              <a:t>&lt;</a:t>
            </a:r>
            <a:r>
              <a:rPr lang="en-US" altLang="en-US" sz="2000" dirty="0" err="1" smtClean="0"/>
              <a:t>ol</a:t>
            </a:r>
            <a:r>
              <a:rPr lang="en-US" altLang="en-US" sz="2000" dirty="0" smtClean="0"/>
              <a:t> type="I"&gt;</a:t>
            </a:r>
          </a:p>
          <a:p>
            <a:pPr>
              <a:buFont typeface="Wingdings 3" pitchFamily="18" charset="2"/>
              <a:buNone/>
            </a:pPr>
            <a:r>
              <a:rPr lang="en-US" altLang="en-US" sz="2000" dirty="0" smtClean="0"/>
              <a:t>  &lt;li&gt;Coffee&lt;/li&gt;</a:t>
            </a:r>
          </a:p>
          <a:p>
            <a:pPr>
              <a:buFont typeface="Wingdings 3" pitchFamily="18" charset="2"/>
              <a:buNone/>
            </a:pPr>
            <a:r>
              <a:rPr lang="en-US" altLang="en-US" sz="2000" dirty="0" smtClean="0"/>
              <a:t>  &lt;li&gt;Tea&lt;/li&gt;</a:t>
            </a:r>
          </a:p>
          <a:p>
            <a:pPr>
              <a:buFont typeface="Wingdings 3" pitchFamily="18" charset="2"/>
              <a:buNone/>
            </a:pPr>
            <a:r>
              <a:rPr lang="en-US" altLang="en-US" sz="2000" dirty="0" smtClean="0"/>
              <a:t>  &lt;li&gt;Milk&lt;/li&gt;</a:t>
            </a:r>
          </a:p>
          <a:p>
            <a:pPr>
              <a:buFont typeface="Wingdings 3" pitchFamily="18" charset="2"/>
              <a:buNone/>
            </a:pPr>
            <a:r>
              <a:rPr lang="en-US" altLang="en-US" sz="2000" dirty="0" smtClean="0"/>
              <a:t>&lt;/</a:t>
            </a:r>
            <a:r>
              <a:rPr lang="en-US" altLang="en-US" sz="2000" dirty="0" err="1" smtClean="0"/>
              <a:t>ol</a:t>
            </a:r>
            <a:r>
              <a:rPr lang="en-US" altLang="en-US" sz="2000" dirty="0" smtClean="0"/>
              <a:t>&gt;  </a:t>
            </a:r>
          </a:p>
          <a:p>
            <a:pPr>
              <a:buFont typeface="Wingdings 3" pitchFamily="18" charset="2"/>
              <a:buNone/>
            </a:pPr>
            <a:endParaRPr lang="en-US" altLang="en-US" sz="2000" dirty="0" smtClean="0"/>
          </a:p>
          <a:p>
            <a:pPr>
              <a:buFont typeface="Wingdings 3" pitchFamily="18" charset="2"/>
              <a:buNone/>
            </a:pPr>
            <a:r>
              <a:rPr lang="en-US" altLang="en-US" sz="2000" dirty="0" smtClean="0"/>
              <a:t>&lt;/body&gt;</a:t>
            </a:r>
          </a:p>
          <a:p>
            <a:pPr>
              <a:buFont typeface="Wingdings 3" pitchFamily="18" charset="2"/>
              <a:buNone/>
            </a:pPr>
            <a:r>
              <a:rPr lang="en-US" altLang="en-US" sz="2000" dirty="0" smtClean="0"/>
              <a:t>&lt;/html&gt;</a:t>
            </a:r>
          </a:p>
          <a:p>
            <a:pPr>
              <a:buFont typeface="Wingdings 3" pitchFamily="18" charset="2"/>
              <a:buNone/>
            </a:pPr>
            <a:endParaRPr lang="en-US" altLang="en-US" sz="1600" dirty="0" smtClean="0"/>
          </a:p>
        </p:txBody>
      </p:sp>
      <p:pic>
        <p:nvPicPr>
          <p:cNvPr id="5" name="Picture 2" descr="C:\Users\Bijan\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731" y="1600200"/>
            <a:ext cx="357707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031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20000"/>
              <a:lumOff val="80000"/>
            </a:schemeClr>
          </a:solidFill>
        </p:spPr>
        <p:txBody>
          <a:bodyPr/>
          <a:lstStyle/>
          <a:p>
            <a:r>
              <a:rPr lang="en-US" dirty="0"/>
              <a:t>HTML Description Lists</a:t>
            </a:r>
          </a:p>
        </p:txBody>
      </p:sp>
      <p:sp>
        <p:nvSpPr>
          <p:cNvPr id="4" name="Content Placeholder 1"/>
          <p:cNvSpPr>
            <a:spLocks noGrp="1"/>
          </p:cNvSpPr>
          <p:nvPr>
            <p:ph idx="1"/>
          </p:nvPr>
        </p:nvSpPr>
        <p:spPr>
          <a:xfrm>
            <a:off x="457200" y="1143000"/>
            <a:ext cx="8534400" cy="5486400"/>
          </a:xfrm>
        </p:spPr>
        <p:txBody>
          <a:bodyPr>
            <a:normAutofit/>
          </a:bodyPr>
          <a:lstStyle/>
          <a:p>
            <a:pPr algn="just"/>
            <a:r>
              <a:rPr lang="en-US" altLang="en-US" sz="2000" dirty="0" smtClean="0"/>
              <a:t>HTML also supports description lists.</a:t>
            </a:r>
          </a:p>
          <a:p>
            <a:pPr algn="just"/>
            <a:r>
              <a:rPr lang="en-US" altLang="en-US" sz="2000" dirty="0" smtClean="0"/>
              <a:t>A description list is a list of terms, with a description of each term.</a:t>
            </a:r>
          </a:p>
          <a:p>
            <a:pPr algn="just"/>
            <a:r>
              <a:rPr lang="en-US" altLang="en-US" sz="2000" dirty="0" smtClean="0"/>
              <a:t>The </a:t>
            </a:r>
            <a:r>
              <a:rPr lang="en-US" altLang="en-US" sz="2000" b="1" dirty="0" smtClean="0"/>
              <a:t>&lt;dl&gt;</a:t>
            </a:r>
            <a:r>
              <a:rPr lang="en-US" altLang="en-US" sz="2000" dirty="0" smtClean="0"/>
              <a:t> tag defines the description list, the </a:t>
            </a:r>
            <a:r>
              <a:rPr lang="en-US" altLang="en-US" sz="2000" b="1" dirty="0" smtClean="0"/>
              <a:t>&lt;</a:t>
            </a:r>
            <a:r>
              <a:rPr lang="en-US" altLang="en-US" sz="2000" b="1" dirty="0" err="1" smtClean="0"/>
              <a:t>dt</a:t>
            </a:r>
            <a:r>
              <a:rPr lang="en-US" altLang="en-US" sz="2000" b="1" dirty="0" smtClean="0"/>
              <a:t>&gt;</a:t>
            </a:r>
            <a:r>
              <a:rPr lang="en-US" altLang="en-US" sz="2000" dirty="0" smtClean="0"/>
              <a:t> tag defines the term (name), and the </a:t>
            </a:r>
            <a:r>
              <a:rPr lang="en-US" altLang="en-US" sz="2000" b="1" dirty="0" smtClean="0"/>
              <a:t>&lt;</a:t>
            </a:r>
            <a:r>
              <a:rPr lang="en-US" altLang="en-US" sz="2000" b="1" dirty="0" err="1" smtClean="0"/>
              <a:t>dd</a:t>
            </a:r>
            <a:r>
              <a:rPr lang="en-US" altLang="en-US" sz="2000" b="1" dirty="0" smtClean="0"/>
              <a:t>&gt;</a:t>
            </a:r>
            <a:r>
              <a:rPr lang="en-US" altLang="en-US" sz="2000" dirty="0" smtClean="0"/>
              <a:t> tag describes each term</a:t>
            </a:r>
          </a:p>
          <a:p>
            <a:pPr marL="0" indent="0">
              <a:buNone/>
            </a:pPr>
            <a:endParaRPr lang="en-US" altLang="en-US" sz="1800" dirty="0" smtClean="0"/>
          </a:p>
          <a:p>
            <a:pPr>
              <a:buFont typeface="Wingdings 3" pitchFamily="18" charset="2"/>
              <a:buNone/>
            </a:pPr>
            <a:r>
              <a:rPr lang="en-US" altLang="en-US" sz="2400" dirty="0" smtClean="0"/>
              <a:t>&lt;h2&gt;A Description List&lt;/h2&gt;</a:t>
            </a:r>
          </a:p>
          <a:p>
            <a:pPr>
              <a:buFont typeface="Wingdings 3" pitchFamily="18" charset="2"/>
              <a:buNone/>
            </a:pPr>
            <a:r>
              <a:rPr lang="en-US" altLang="en-US" sz="2400" dirty="0" smtClean="0"/>
              <a:t>&lt;dl&gt;</a:t>
            </a:r>
          </a:p>
          <a:p>
            <a:pPr>
              <a:buFont typeface="Wingdings 3" pitchFamily="18" charset="2"/>
              <a:buNone/>
            </a:pPr>
            <a:r>
              <a:rPr lang="en-US" altLang="en-US" sz="2400" dirty="0" smtClean="0"/>
              <a:t>  &lt;</a:t>
            </a:r>
            <a:r>
              <a:rPr lang="en-US" altLang="en-US" sz="2400" dirty="0" err="1" smtClean="0"/>
              <a:t>dt</a:t>
            </a:r>
            <a:r>
              <a:rPr lang="en-US" altLang="en-US" sz="2400" dirty="0" smtClean="0"/>
              <a:t>&gt;Coffee&lt;/</a:t>
            </a:r>
            <a:r>
              <a:rPr lang="en-US" altLang="en-US" sz="2400" dirty="0" err="1" smtClean="0"/>
              <a:t>dt</a:t>
            </a:r>
            <a:r>
              <a:rPr lang="en-US" altLang="en-US" sz="2400" dirty="0" smtClean="0"/>
              <a:t>&gt;</a:t>
            </a:r>
          </a:p>
          <a:p>
            <a:pPr>
              <a:buFont typeface="Wingdings 3" pitchFamily="18" charset="2"/>
              <a:buNone/>
            </a:pPr>
            <a:r>
              <a:rPr lang="en-US" altLang="en-US" sz="2400" dirty="0" smtClean="0"/>
              <a:t>  &lt;</a:t>
            </a:r>
            <a:r>
              <a:rPr lang="en-US" altLang="en-US" sz="2400" dirty="0" err="1" smtClean="0"/>
              <a:t>dd</a:t>
            </a:r>
            <a:r>
              <a:rPr lang="en-US" altLang="en-US" sz="2400" dirty="0" smtClean="0"/>
              <a:t>&gt;- black hot drink&lt;/</a:t>
            </a:r>
            <a:r>
              <a:rPr lang="en-US" altLang="en-US" sz="2400" dirty="0" err="1" smtClean="0"/>
              <a:t>dd</a:t>
            </a:r>
            <a:r>
              <a:rPr lang="en-US" altLang="en-US" sz="2400" dirty="0" smtClean="0"/>
              <a:t>&gt;</a:t>
            </a:r>
          </a:p>
          <a:p>
            <a:pPr>
              <a:buFont typeface="Wingdings 3" pitchFamily="18" charset="2"/>
              <a:buNone/>
            </a:pPr>
            <a:r>
              <a:rPr lang="en-US" altLang="en-US" sz="2400" dirty="0" smtClean="0"/>
              <a:t>  &lt;</a:t>
            </a:r>
            <a:r>
              <a:rPr lang="en-US" altLang="en-US" sz="2400" dirty="0" err="1" smtClean="0"/>
              <a:t>dt</a:t>
            </a:r>
            <a:r>
              <a:rPr lang="en-US" altLang="en-US" sz="2400" dirty="0" smtClean="0"/>
              <a:t>&gt;Milk&lt;/</a:t>
            </a:r>
            <a:r>
              <a:rPr lang="en-US" altLang="en-US" sz="2400" dirty="0" err="1" smtClean="0"/>
              <a:t>dt</a:t>
            </a:r>
            <a:r>
              <a:rPr lang="en-US" altLang="en-US" sz="2400" dirty="0" smtClean="0"/>
              <a:t>&gt;</a:t>
            </a:r>
          </a:p>
          <a:p>
            <a:pPr>
              <a:buFont typeface="Wingdings 3" pitchFamily="18" charset="2"/>
              <a:buNone/>
            </a:pPr>
            <a:r>
              <a:rPr lang="en-US" altLang="en-US" sz="2400" dirty="0" smtClean="0"/>
              <a:t>  &lt;</a:t>
            </a:r>
            <a:r>
              <a:rPr lang="en-US" altLang="en-US" sz="2400" dirty="0" err="1" smtClean="0"/>
              <a:t>dd</a:t>
            </a:r>
            <a:r>
              <a:rPr lang="en-US" altLang="en-US" sz="2400" dirty="0" smtClean="0"/>
              <a:t>&gt;- white cold drink&lt;/</a:t>
            </a:r>
            <a:r>
              <a:rPr lang="en-US" altLang="en-US" sz="2400" dirty="0" err="1" smtClean="0"/>
              <a:t>dd</a:t>
            </a:r>
            <a:r>
              <a:rPr lang="en-US" altLang="en-US" sz="2400" dirty="0" smtClean="0"/>
              <a:t>&gt;</a:t>
            </a:r>
          </a:p>
          <a:p>
            <a:pPr>
              <a:buFont typeface="Wingdings 3" pitchFamily="18" charset="2"/>
              <a:buNone/>
            </a:pPr>
            <a:r>
              <a:rPr lang="en-US" altLang="en-US" sz="2400" dirty="0" smtClean="0"/>
              <a:t>&lt;/dl&gt;</a:t>
            </a:r>
          </a:p>
          <a:p>
            <a:pPr>
              <a:buFont typeface="Wingdings 3" pitchFamily="18" charset="2"/>
              <a:buNone/>
            </a:pPr>
            <a:endParaRPr lang="en-US" altLang="en-US" sz="1100" dirty="0" smtClean="0"/>
          </a:p>
        </p:txBody>
      </p:sp>
      <p:pic>
        <p:nvPicPr>
          <p:cNvPr id="5" name="Picture 3" descr="C:\Users\Bijan\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3048000"/>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439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style>
          <a:lnRef idx="1">
            <a:schemeClr val="accent1"/>
          </a:lnRef>
          <a:fillRef idx="2">
            <a:schemeClr val="accent1"/>
          </a:fillRef>
          <a:effectRef idx="1">
            <a:schemeClr val="accent1"/>
          </a:effectRef>
          <a:fontRef idx="minor">
            <a:schemeClr val="dk1"/>
          </a:fontRef>
        </p:style>
        <p:txBody>
          <a:bodyPr/>
          <a:lstStyle/>
          <a:p>
            <a:r>
              <a:rPr lang="en-US" dirty="0" smtClean="0"/>
              <a:t>HTML Page Structure</a:t>
            </a:r>
            <a:endParaRPr lang="en-US" dirty="0"/>
          </a:p>
        </p:txBody>
      </p:sp>
      <p:pic>
        <p:nvPicPr>
          <p:cNvPr id="4" name="Content Placeholder 3" descr="C:\Users\User\Desktop\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3000" y="1295400"/>
            <a:ext cx="3886200" cy="473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txBox="1">
            <a:spLocks/>
          </p:cNvSpPr>
          <p:nvPr/>
        </p:nvSpPr>
        <p:spPr>
          <a:xfrm>
            <a:off x="457200" y="1295400"/>
            <a:ext cx="4343400" cy="4830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smtClean="0"/>
              <a:t>All Web pages share a common structure</a:t>
            </a:r>
          </a:p>
          <a:p>
            <a:r>
              <a:rPr lang="en-US" altLang="en-US" dirty="0" smtClean="0"/>
              <a:t>All Web pages should contain a pair of &lt;HTML&gt;, &lt;HEAD&gt;, &lt;TITLE&gt;, and &lt;BODY&gt; tags</a:t>
            </a:r>
          </a:p>
          <a:p>
            <a:endParaRPr lang="en-US" dirty="0"/>
          </a:p>
        </p:txBody>
      </p:sp>
    </p:spTree>
    <p:extLst>
      <p:ext uri="{BB962C8B-B14F-4D97-AF65-F5344CB8AC3E}">
        <p14:creationId xmlns:p14="http://schemas.microsoft.com/office/powerpoint/2010/main" val="383396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20000"/>
              <a:lumOff val="80000"/>
            </a:schemeClr>
          </a:solidFill>
        </p:spPr>
        <p:txBody>
          <a:bodyPr/>
          <a:lstStyle/>
          <a:p>
            <a:r>
              <a:rPr lang="en-US" dirty="0"/>
              <a:t>Nested HTML Lists Example</a:t>
            </a:r>
          </a:p>
        </p:txBody>
      </p:sp>
      <p:sp>
        <p:nvSpPr>
          <p:cNvPr id="4" name="Content Placeholder 1"/>
          <p:cNvSpPr>
            <a:spLocks noGrp="1"/>
          </p:cNvSpPr>
          <p:nvPr>
            <p:ph idx="1"/>
          </p:nvPr>
        </p:nvSpPr>
        <p:spPr>
          <a:xfrm>
            <a:off x="457200" y="914400"/>
            <a:ext cx="8229600" cy="5638800"/>
          </a:xfrm>
        </p:spPr>
        <p:txBody>
          <a:bodyPr>
            <a:normAutofit/>
          </a:bodyPr>
          <a:lstStyle/>
          <a:p>
            <a:pPr>
              <a:buFont typeface="Wingdings 3" pitchFamily="18" charset="2"/>
              <a:buNone/>
            </a:pPr>
            <a:r>
              <a:rPr lang="it-IT" altLang="en-US" sz="2400" dirty="0" smtClean="0"/>
              <a:t>&lt;h2&gt;A Nested List&lt;/h2&gt;</a:t>
            </a:r>
          </a:p>
          <a:p>
            <a:pPr>
              <a:buFont typeface="Wingdings 3" pitchFamily="18" charset="2"/>
              <a:buNone/>
            </a:pPr>
            <a:endParaRPr lang="it-IT" altLang="en-US" sz="2400" dirty="0" smtClean="0"/>
          </a:p>
          <a:p>
            <a:pPr>
              <a:buFont typeface="Wingdings 3" pitchFamily="18" charset="2"/>
              <a:buNone/>
            </a:pPr>
            <a:r>
              <a:rPr lang="it-IT" altLang="en-US" sz="2400" dirty="0" smtClean="0"/>
              <a:t>&lt;ul&gt;</a:t>
            </a:r>
          </a:p>
          <a:p>
            <a:pPr>
              <a:buFont typeface="Wingdings 3" pitchFamily="18" charset="2"/>
              <a:buNone/>
            </a:pPr>
            <a:r>
              <a:rPr lang="it-IT" altLang="en-US" sz="2400" dirty="0" smtClean="0"/>
              <a:t>  &lt;li&gt;Coffee&lt;/li&gt;</a:t>
            </a:r>
          </a:p>
          <a:p>
            <a:pPr>
              <a:buFont typeface="Wingdings 3" pitchFamily="18" charset="2"/>
              <a:buNone/>
            </a:pPr>
            <a:r>
              <a:rPr lang="it-IT" altLang="en-US" sz="2400" dirty="0" smtClean="0"/>
              <a:t>  &lt;li&gt;Tea</a:t>
            </a:r>
          </a:p>
          <a:p>
            <a:pPr>
              <a:buFont typeface="Wingdings 3" pitchFamily="18" charset="2"/>
              <a:buNone/>
            </a:pPr>
            <a:r>
              <a:rPr lang="it-IT" altLang="en-US" sz="2400" dirty="0" smtClean="0"/>
              <a:t>    &lt;ul&gt;</a:t>
            </a:r>
          </a:p>
          <a:p>
            <a:pPr>
              <a:buFont typeface="Wingdings 3" pitchFamily="18" charset="2"/>
              <a:buNone/>
            </a:pPr>
            <a:r>
              <a:rPr lang="it-IT" altLang="en-US" sz="2400" dirty="0" smtClean="0"/>
              <a:t>    &lt;li&gt;Black tea&lt;/li&gt;</a:t>
            </a:r>
          </a:p>
          <a:p>
            <a:pPr>
              <a:buFont typeface="Wingdings 3" pitchFamily="18" charset="2"/>
              <a:buNone/>
            </a:pPr>
            <a:r>
              <a:rPr lang="it-IT" altLang="en-US" sz="2400" dirty="0" smtClean="0"/>
              <a:t>    &lt;li&gt;Green tea&lt;/li&gt;</a:t>
            </a:r>
          </a:p>
          <a:p>
            <a:pPr>
              <a:buFont typeface="Wingdings 3" pitchFamily="18" charset="2"/>
              <a:buNone/>
            </a:pPr>
            <a:r>
              <a:rPr lang="it-IT" altLang="en-US" sz="2400" dirty="0" smtClean="0"/>
              <a:t>    &lt;/ul&gt;</a:t>
            </a:r>
          </a:p>
          <a:p>
            <a:pPr>
              <a:buFont typeface="Wingdings 3" pitchFamily="18" charset="2"/>
              <a:buNone/>
            </a:pPr>
            <a:r>
              <a:rPr lang="it-IT" altLang="en-US" sz="2400" dirty="0" smtClean="0"/>
              <a:t>  &lt;/li&gt;</a:t>
            </a:r>
          </a:p>
          <a:p>
            <a:pPr>
              <a:buFont typeface="Wingdings 3" pitchFamily="18" charset="2"/>
              <a:buNone/>
            </a:pPr>
            <a:r>
              <a:rPr lang="it-IT" altLang="en-US" sz="2400" dirty="0" smtClean="0"/>
              <a:t>  &lt;li&gt;Milk&lt;/li&gt;</a:t>
            </a:r>
          </a:p>
          <a:p>
            <a:pPr>
              <a:buFont typeface="Wingdings 3" pitchFamily="18" charset="2"/>
              <a:buNone/>
            </a:pPr>
            <a:r>
              <a:rPr lang="it-IT" altLang="en-US" sz="2400" dirty="0" smtClean="0"/>
              <a:t>&lt;/ul&gt;</a:t>
            </a:r>
          </a:p>
          <a:p>
            <a:pPr>
              <a:buFont typeface="Wingdings 3" pitchFamily="18" charset="2"/>
              <a:buNone/>
            </a:pPr>
            <a:endParaRPr lang="it-IT" altLang="en-US" sz="1600" dirty="0" smtClean="0"/>
          </a:p>
          <a:p>
            <a:pPr>
              <a:buFont typeface="Wingdings 3" pitchFamily="18" charset="2"/>
              <a:buNone/>
            </a:pPr>
            <a:endParaRPr lang="en-US" altLang="en-US" sz="1600" dirty="0" smtClean="0"/>
          </a:p>
        </p:txBody>
      </p:sp>
      <p:pic>
        <p:nvPicPr>
          <p:cNvPr id="5" name="Picture 2" descr="C:\Users\Bijan\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837" y="2133600"/>
            <a:ext cx="2366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3103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20000"/>
              <a:lumOff val="80000"/>
            </a:schemeClr>
          </a:solidFill>
        </p:spPr>
        <p:txBody>
          <a:bodyPr/>
          <a:lstStyle/>
          <a:p>
            <a:r>
              <a:rPr lang="en-US" dirty="0"/>
              <a:t>HTML Block and Inline Elements</a:t>
            </a:r>
          </a:p>
        </p:txBody>
      </p:sp>
      <p:sp>
        <p:nvSpPr>
          <p:cNvPr id="4" name="Content Placeholder 1"/>
          <p:cNvSpPr>
            <a:spLocks noGrp="1"/>
          </p:cNvSpPr>
          <p:nvPr>
            <p:ph idx="1"/>
          </p:nvPr>
        </p:nvSpPr>
        <p:spPr>
          <a:xfrm>
            <a:off x="304800" y="990600"/>
            <a:ext cx="8534400" cy="5791200"/>
          </a:xfrm>
        </p:spPr>
        <p:txBody>
          <a:bodyPr>
            <a:normAutofit fontScale="92500" lnSpcReduction="20000"/>
          </a:bodyPr>
          <a:lstStyle/>
          <a:p>
            <a:r>
              <a:rPr lang="en-US" altLang="en-US" sz="2600" b="1" dirty="0" smtClean="0"/>
              <a:t>Block-level Elements</a:t>
            </a:r>
          </a:p>
          <a:p>
            <a:pPr lvl="1" algn="just"/>
            <a:r>
              <a:rPr lang="en-US" altLang="en-US" sz="1800" dirty="0" smtClean="0"/>
              <a:t>A block-level element always starts on a new line and takes up the full width available (stretches out to the left and right as far as it can).</a:t>
            </a:r>
          </a:p>
          <a:p>
            <a:pPr lvl="1" algn="just"/>
            <a:r>
              <a:rPr lang="en-US" altLang="en-US" sz="1800" dirty="0" smtClean="0"/>
              <a:t>The &lt;div&gt; element is a block-level element.</a:t>
            </a:r>
          </a:p>
          <a:p>
            <a:pPr lvl="1" algn="just"/>
            <a:r>
              <a:rPr lang="en-US" altLang="en-US" sz="1800" dirty="0" smtClean="0"/>
              <a:t>Examples of block-level elements:</a:t>
            </a:r>
          </a:p>
          <a:p>
            <a:pPr lvl="3" algn="just"/>
            <a:r>
              <a:rPr lang="en-US" altLang="en-US" sz="1800" dirty="0" smtClean="0"/>
              <a:t>&lt;div&gt;</a:t>
            </a:r>
          </a:p>
          <a:p>
            <a:pPr lvl="3" algn="just"/>
            <a:r>
              <a:rPr lang="en-US" altLang="en-US" sz="1800" dirty="0" smtClean="0"/>
              <a:t>&lt;h1&gt; - &lt;h6&gt;</a:t>
            </a:r>
          </a:p>
          <a:p>
            <a:pPr lvl="3" algn="just"/>
            <a:r>
              <a:rPr lang="en-US" altLang="en-US" sz="1800" dirty="0" smtClean="0"/>
              <a:t>&lt;p&gt;</a:t>
            </a:r>
          </a:p>
          <a:p>
            <a:pPr lvl="3" algn="just"/>
            <a:r>
              <a:rPr lang="en-US" altLang="en-US" sz="1800" dirty="0" smtClean="0"/>
              <a:t>&lt;form&gt;</a:t>
            </a:r>
          </a:p>
          <a:p>
            <a:pPr lvl="3" algn="just">
              <a:buFont typeface="Wingdings 2" pitchFamily="18" charset="2"/>
              <a:buNone/>
            </a:pPr>
            <a:endParaRPr lang="en-US" altLang="en-US" sz="1400" dirty="0" smtClean="0"/>
          </a:p>
          <a:p>
            <a:r>
              <a:rPr lang="en-US" altLang="en-US" sz="2600" b="1" dirty="0" smtClean="0"/>
              <a:t>Inline Elements</a:t>
            </a:r>
          </a:p>
          <a:p>
            <a:pPr lvl="1" algn="just"/>
            <a:r>
              <a:rPr lang="en-US" altLang="en-US" sz="2000" dirty="0" smtClean="0"/>
              <a:t>An inline element does not start on a new line and only takes up as much width as necessary.</a:t>
            </a:r>
          </a:p>
          <a:p>
            <a:pPr lvl="1" algn="just"/>
            <a:r>
              <a:rPr lang="en-US" altLang="en-US" sz="2000" dirty="0" smtClean="0"/>
              <a:t>This is an inline &lt;span&gt; element inside a paragraph.</a:t>
            </a:r>
          </a:p>
          <a:p>
            <a:pPr lvl="1" algn="just"/>
            <a:r>
              <a:rPr lang="en-US" altLang="en-US" sz="2000" dirty="0" smtClean="0"/>
              <a:t>Examples of inline elements:</a:t>
            </a:r>
          </a:p>
          <a:p>
            <a:pPr lvl="2" algn="just"/>
            <a:r>
              <a:rPr lang="en-US" altLang="en-US" sz="2000" dirty="0" smtClean="0"/>
              <a:t>&lt;span&gt;</a:t>
            </a:r>
          </a:p>
          <a:p>
            <a:pPr lvl="2" algn="just"/>
            <a:r>
              <a:rPr lang="en-US" altLang="en-US" sz="2000" dirty="0" smtClean="0"/>
              <a:t>&lt;a&gt;</a:t>
            </a:r>
          </a:p>
          <a:p>
            <a:pPr lvl="2" algn="just"/>
            <a:r>
              <a:rPr lang="en-US" altLang="en-US" sz="2000" dirty="0" smtClean="0"/>
              <a:t>&lt;</a:t>
            </a:r>
            <a:r>
              <a:rPr lang="en-US" altLang="en-US" sz="2000" dirty="0" err="1" smtClean="0"/>
              <a:t>img</a:t>
            </a:r>
            <a:r>
              <a:rPr lang="en-US" altLang="en-US" sz="2000" dirty="0" smtClean="0"/>
              <a:t>&gt;</a:t>
            </a:r>
          </a:p>
          <a:p>
            <a:pPr>
              <a:buFont typeface="Wingdings 3" pitchFamily="18" charset="2"/>
              <a:buNone/>
            </a:pPr>
            <a:r>
              <a:rPr lang="en-US" altLang="en-US" sz="1800" dirty="0" smtClean="0"/>
              <a:t/>
            </a:r>
            <a:br>
              <a:rPr lang="en-US" altLang="en-US" sz="1800" dirty="0" smtClean="0"/>
            </a:br>
            <a:endParaRPr lang="en-US" altLang="en-US" sz="1800" dirty="0" smtClean="0"/>
          </a:p>
        </p:txBody>
      </p:sp>
    </p:spTree>
    <p:extLst>
      <p:ext uri="{BB962C8B-B14F-4D97-AF65-F5344CB8AC3E}">
        <p14:creationId xmlns:p14="http://schemas.microsoft.com/office/powerpoint/2010/main" val="37764359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20000"/>
              <a:lumOff val="80000"/>
            </a:schemeClr>
          </a:solidFill>
        </p:spPr>
        <p:txBody>
          <a:bodyPr/>
          <a:lstStyle/>
          <a:p>
            <a:r>
              <a:rPr lang="en-US" dirty="0"/>
              <a:t>Audio Elements on Web in HTML</a:t>
            </a:r>
          </a:p>
        </p:txBody>
      </p:sp>
      <p:sp>
        <p:nvSpPr>
          <p:cNvPr id="4" name="Content Placeholder 1"/>
          <p:cNvSpPr>
            <a:spLocks noGrp="1"/>
          </p:cNvSpPr>
          <p:nvPr>
            <p:ph idx="1"/>
          </p:nvPr>
        </p:nvSpPr>
        <p:spPr>
          <a:xfrm>
            <a:off x="457200" y="1066800"/>
            <a:ext cx="8534400" cy="5715000"/>
          </a:xfrm>
        </p:spPr>
        <p:txBody>
          <a:bodyPr>
            <a:normAutofit/>
          </a:bodyPr>
          <a:lstStyle/>
          <a:p>
            <a:pPr algn="just"/>
            <a:r>
              <a:rPr lang="en-US" altLang="en-US" sz="2400" dirty="0" smtClean="0"/>
              <a:t>To play an audio file in HTML, use the </a:t>
            </a:r>
            <a:r>
              <a:rPr lang="en-US" altLang="en-US" sz="2400" b="1" dirty="0" smtClean="0"/>
              <a:t>&lt;audio&gt;</a:t>
            </a:r>
            <a:r>
              <a:rPr lang="en-US" altLang="en-US" sz="2400" dirty="0" smtClean="0"/>
              <a:t> element</a:t>
            </a:r>
          </a:p>
          <a:p>
            <a:pPr algn="just"/>
            <a:r>
              <a:rPr lang="en-US" altLang="en-US" sz="2400" dirty="0" smtClean="0"/>
              <a:t>The </a:t>
            </a:r>
            <a:r>
              <a:rPr lang="en-US" altLang="en-US" sz="2400" b="1" dirty="0" smtClean="0"/>
              <a:t>controls</a:t>
            </a:r>
            <a:r>
              <a:rPr lang="en-US" altLang="en-US" sz="2400" dirty="0" smtClean="0"/>
              <a:t> attribute adds audio controls, like play, pause, and volume.</a:t>
            </a:r>
          </a:p>
          <a:p>
            <a:pPr algn="just"/>
            <a:r>
              <a:rPr lang="en-US" altLang="en-US" sz="2400" dirty="0" smtClean="0"/>
              <a:t>The </a:t>
            </a:r>
            <a:r>
              <a:rPr lang="en-US" altLang="en-US" sz="2400" b="1" dirty="0" smtClean="0"/>
              <a:t>&lt;source&gt;</a:t>
            </a:r>
            <a:r>
              <a:rPr lang="en-US" altLang="en-US" sz="2400" dirty="0" smtClean="0"/>
              <a:t> element allows you to specify alternative audio files which the browser may choose from. The browser will use the first recognized format.</a:t>
            </a:r>
            <a:endParaRPr lang="en-US" altLang="en-US" sz="1400" dirty="0" smtClean="0"/>
          </a:p>
          <a:p>
            <a:pPr algn="just">
              <a:buFont typeface="Wingdings 3" pitchFamily="18" charset="2"/>
              <a:buNone/>
            </a:pPr>
            <a:endParaRPr lang="en-US" altLang="en-US" sz="1400" dirty="0"/>
          </a:p>
          <a:p>
            <a:pPr algn="just">
              <a:buFont typeface="Wingdings 3" pitchFamily="18" charset="2"/>
              <a:buNone/>
            </a:pPr>
            <a:endParaRPr lang="en-US" altLang="en-US" sz="1400" dirty="0" smtClean="0"/>
          </a:p>
          <a:p>
            <a:pPr algn="just">
              <a:buFont typeface="Wingdings 3" pitchFamily="18" charset="2"/>
              <a:buNone/>
            </a:pPr>
            <a:r>
              <a:rPr lang="en-US" altLang="en-US" sz="2000" dirty="0" smtClean="0"/>
              <a:t>&lt;audio controls="</a:t>
            </a:r>
            <a:r>
              <a:rPr lang="en-US" altLang="en-US" sz="2000" dirty="0" err="1" smtClean="0"/>
              <a:t>audiocontrols</a:t>
            </a:r>
            <a:r>
              <a:rPr lang="en-US" altLang="en-US" sz="2000" dirty="0" smtClean="0"/>
              <a:t>"&gt;    </a:t>
            </a:r>
          </a:p>
          <a:p>
            <a:pPr algn="just">
              <a:buFont typeface="Wingdings 3" pitchFamily="18" charset="2"/>
              <a:buNone/>
            </a:pPr>
            <a:r>
              <a:rPr lang="en-US" altLang="en-US" sz="2000" dirty="0" smtClean="0"/>
              <a:t>   &lt;source </a:t>
            </a:r>
            <a:r>
              <a:rPr lang="en-US" altLang="en-US" sz="2000" dirty="0" err="1" smtClean="0"/>
              <a:t>src</a:t>
            </a:r>
            <a:r>
              <a:rPr lang="en-US" altLang="en-US" sz="2000" dirty="0" smtClean="0"/>
              <a:t>="music.mp3"/&gt;  </a:t>
            </a:r>
          </a:p>
          <a:p>
            <a:pPr algn="just">
              <a:buFont typeface="Wingdings 3" pitchFamily="18" charset="2"/>
              <a:buNone/>
            </a:pPr>
            <a:r>
              <a:rPr lang="en-US" altLang="en-US" sz="2000" dirty="0" smtClean="0"/>
              <a:t>   &lt;source </a:t>
            </a:r>
            <a:r>
              <a:rPr lang="en-US" altLang="en-US" sz="2000" dirty="0" err="1" smtClean="0"/>
              <a:t>src</a:t>
            </a:r>
            <a:r>
              <a:rPr lang="en-US" altLang="en-US" sz="2000" dirty="0" smtClean="0"/>
              <a:t>="music.wav"/&gt;</a:t>
            </a:r>
          </a:p>
          <a:p>
            <a:pPr algn="just">
              <a:buFont typeface="Wingdings 3" pitchFamily="18" charset="2"/>
              <a:buNone/>
            </a:pPr>
            <a:r>
              <a:rPr lang="en-US" altLang="en-US" sz="2000" dirty="0" smtClean="0"/>
              <a:t>&lt;/audio&gt;</a:t>
            </a:r>
          </a:p>
          <a:p>
            <a:pPr algn="just">
              <a:buFont typeface="Wingdings 3" pitchFamily="18" charset="2"/>
              <a:buNone/>
            </a:pPr>
            <a:r>
              <a:rPr lang="en-US" altLang="en-US" sz="2000" dirty="0" smtClean="0"/>
              <a:t> &lt;!-- Three standard formats for web browsers are .mp3 .wav --&gt;</a:t>
            </a:r>
          </a:p>
          <a:p>
            <a:pPr algn="just">
              <a:buFont typeface="Wingdings 3" pitchFamily="18" charset="2"/>
              <a:buNone/>
            </a:pPr>
            <a:r>
              <a:rPr lang="en-US" altLang="en-US" sz="2000" dirty="0" smtClean="0"/>
              <a: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038600"/>
            <a:ext cx="4107873"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2328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40000"/>
              <a:lumOff val="60000"/>
            </a:schemeClr>
          </a:solidFill>
        </p:spPr>
        <p:txBody>
          <a:bodyPr/>
          <a:lstStyle/>
          <a:p>
            <a:r>
              <a:rPr lang="en-US" dirty="0"/>
              <a:t>Video Elements on Web in HTML</a:t>
            </a:r>
          </a:p>
        </p:txBody>
      </p:sp>
      <p:sp>
        <p:nvSpPr>
          <p:cNvPr id="4" name="Content Placeholder 1"/>
          <p:cNvSpPr>
            <a:spLocks noGrp="1"/>
          </p:cNvSpPr>
          <p:nvPr>
            <p:ph idx="1"/>
          </p:nvPr>
        </p:nvSpPr>
        <p:spPr>
          <a:xfrm>
            <a:off x="381000" y="1066800"/>
            <a:ext cx="8610600" cy="5715000"/>
          </a:xfrm>
        </p:spPr>
        <p:txBody>
          <a:bodyPr>
            <a:normAutofit/>
          </a:bodyPr>
          <a:lstStyle/>
          <a:p>
            <a:pPr>
              <a:buFont typeface="Wingdings" pitchFamily="2" charset="2"/>
              <a:buChar char="Ø"/>
            </a:pPr>
            <a:r>
              <a:rPr lang="en-US" altLang="en-US" sz="1800" dirty="0" smtClean="0"/>
              <a:t>To show a video in HTML, use the</a:t>
            </a:r>
            <a:r>
              <a:rPr lang="en-US" altLang="en-US" sz="1800" b="1" dirty="0" smtClean="0"/>
              <a:t> &lt;video&gt;</a:t>
            </a:r>
            <a:r>
              <a:rPr lang="en-US" altLang="en-US" sz="1800" dirty="0" smtClean="0"/>
              <a:t> element</a:t>
            </a:r>
          </a:p>
          <a:p>
            <a:r>
              <a:rPr lang="en-US" altLang="en-US" sz="1800" dirty="0" smtClean="0"/>
              <a:t>The </a:t>
            </a:r>
            <a:r>
              <a:rPr lang="en-US" altLang="en-US" sz="1800" b="1" dirty="0" smtClean="0"/>
              <a:t>controls</a:t>
            </a:r>
            <a:r>
              <a:rPr lang="en-US" altLang="en-US" sz="1800" dirty="0" smtClean="0"/>
              <a:t> attribute adds video controls, like play, pause, and volume.</a:t>
            </a:r>
          </a:p>
          <a:p>
            <a:r>
              <a:rPr lang="en-US" altLang="en-US" sz="1800" dirty="0" smtClean="0"/>
              <a:t>It is a good idea to always include </a:t>
            </a:r>
            <a:r>
              <a:rPr lang="en-US" altLang="en-US" sz="1800" b="1" dirty="0" smtClean="0"/>
              <a:t>width</a:t>
            </a:r>
            <a:r>
              <a:rPr lang="en-US" altLang="en-US" sz="1800" dirty="0" smtClean="0"/>
              <a:t> and </a:t>
            </a:r>
            <a:r>
              <a:rPr lang="en-US" altLang="en-US" sz="1800" b="1" dirty="0" smtClean="0"/>
              <a:t>height</a:t>
            </a:r>
            <a:r>
              <a:rPr lang="en-US" altLang="en-US" sz="1800" dirty="0" smtClean="0"/>
              <a:t> attributes. </a:t>
            </a:r>
          </a:p>
          <a:p>
            <a:pPr>
              <a:buFont typeface="Wingdings" pitchFamily="2" charset="2"/>
              <a:buChar char="Ø"/>
            </a:pPr>
            <a:r>
              <a:rPr lang="en-US" altLang="en-US" sz="1800" dirty="0" smtClean="0"/>
              <a:t>The </a:t>
            </a:r>
            <a:r>
              <a:rPr lang="en-US" altLang="en-US" sz="1800" b="1" dirty="0" smtClean="0"/>
              <a:t>&lt;source&gt;</a:t>
            </a:r>
            <a:r>
              <a:rPr lang="en-US" altLang="en-US" sz="1800" dirty="0" smtClean="0"/>
              <a:t> element allows you to specify alternative video files which the browser may choose from. The browser will use the first recognized format.</a:t>
            </a:r>
          </a:p>
          <a:p>
            <a:pPr>
              <a:buFont typeface="Wingdings 3" pitchFamily="18" charset="2"/>
              <a:buNone/>
            </a:pPr>
            <a:endParaRPr lang="en-US" altLang="en-US" sz="2000" dirty="0" smtClean="0"/>
          </a:p>
          <a:p>
            <a:pPr>
              <a:buFont typeface="Wingdings 3" pitchFamily="18" charset="2"/>
              <a:buNone/>
            </a:pPr>
            <a:endParaRPr lang="en-US" altLang="en-US" sz="2000" dirty="0"/>
          </a:p>
          <a:p>
            <a:pPr>
              <a:buFont typeface="Wingdings 3" pitchFamily="18" charset="2"/>
              <a:buNone/>
            </a:pPr>
            <a:r>
              <a:rPr lang="en-US" altLang="en-US" sz="2000" dirty="0" smtClean="0"/>
              <a:t>&lt;video width="640" height="360" controls&gt;    </a:t>
            </a:r>
          </a:p>
          <a:p>
            <a:pPr>
              <a:buFont typeface="Wingdings 3" pitchFamily="18" charset="2"/>
              <a:buNone/>
            </a:pPr>
            <a:r>
              <a:rPr lang="en-US" altLang="en-US" sz="2000" dirty="0" smtClean="0"/>
              <a:t>   &lt;source </a:t>
            </a:r>
            <a:r>
              <a:rPr lang="en-US" altLang="en-US" sz="2000" dirty="0" err="1" smtClean="0"/>
              <a:t>src</a:t>
            </a:r>
            <a:r>
              <a:rPr lang="en-US" altLang="en-US" sz="2000" dirty="0" smtClean="0"/>
              <a:t>="scientist.mp4"/&gt;  </a:t>
            </a:r>
          </a:p>
          <a:p>
            <a:pPr>
              <a:buFont typeface="Wingdings 3" pitchFamily="18" charset="2"/>
              <a:buNone/>
            </a:pPr>
            <a:r>
              <a:rPr lang="en-US" altLang="en-US" sz="2000" dirty="0" smtClean="0"/>
              <a:t>   &lt;source </a:t>
            </a:r>
            <a:r>
              <a:rPr lang="en-US" altLang="en-US" sz="2000" dirty="0" err="1" smtClean="0"/>
              <a:t>src</a:t>
            </a:r>
            <a:r>
              <a:rPr lang="en-US" altLang="en-US" sz="2000" dirty="0" smtClean="0"/>
              <a:t>="scientist.wmv"/&gt;</a:t>
            </a:r>
          </a:p>
          <a:p>
            <a:pPr>
              <a:buFont typeface="Wingdings 3" pitchFamily="18" charset="2"/>
              <a:buNone/>
            </a:pPr>
            <a:r>
              <a:rPr lang="en-US" altLang="en-US" sz="2000" dirty="0" smtClean="0"/>
              <a:t>&lt;/video&gt;</a:t>
            </a:r>
          </a:p>
          <a:p>
            <a:pPr>
              <a:buFont typeface="Wingdings 3" pitchFamily="18" charset="2"/>
              <a:buNone/>
            </a:pPr>
            <a:r>
              <a:rPr lang="en-US" altLang="en-US" sz="2000" dirty="0" smtClean="0"/>
              <a:t> &lt;!-- Standard video formats for web browsers are .mp4, </a:t>
            </a:r>
            <a:r>
              <a:rPr lang="en-US" altLang="en-US" sz="2000" dirty="0" err="1" smtClean="0"/>
              <a:t>wmv</a:t>
            </a:r>
            <a:r>
              <a:rPr lang="en-US" altLang="en-US" sz="2000" dirty="0" smtClean="0"/>
              <a:t> --&gt;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428" y="2743200"/>
            <a:ext cx="3852863"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938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40000"/>
              <a:lumOff val="60000"/>
            </a:schemeClr>
          </a:solidFill>
        </p:spPr>
        <p:txBody>
          <a:bodyPr/>
          <a:lstStyle/>
          <a:p>
            <a:r>
              <a:rPr lang="en-US" dirty="0"/>
              <a:t>HTML Marquees</a:t>
            </a:r>
          </a:p>
        </p:txBody>
      </p:sp>
      <p:sp>
        <p:nvSpPr>
          <p:cNvPr id="4" name="Content Placeholder 1"/>
          <p:cNvSpPr>
            <a:spLocks noGrp="1"/>
          </p:cNvSpPr>
          <p:nvPr>
            <p:ph idx="1"/>
          </p:nvPr>
        </p:nvSpPr>
        <p:spPr>
          <a:xfrm>
            <a:off x="457200" y="1219200"/>
            <a:ext cx="8229600" cy="5181600"/>
          </a:xfrm>
        </p:spPr>
        <p:txBody>
          <a:bodyPr>
            <a:normAutofit/>
          </a:bodyPr>
          <a:lstStyle/>
          <a:p>
            <a:pPr algn="just"/>
            <a:r>
              <a:rPr lang="en-US" altLang="en-US" sz="2000" dirty="0" smtClean="0"/>
              <a:t>An HTML marquee is a scrolling piece of text displayed either horizontally across or vertically down your webpage depending on the settings. This is created by using HTML &lt;marquees&gt; tag.</a:t>
            </a:r>
          </a:p>
          <a:p>
            <a:pPr>
              <a:buFont typeface="Wingdings 3" pitchFamily="18" charset="2"/>
              <a:buNone/>
            </a:pPr>
            <a:endParaRPr lang="en-US" altLang="en-US" sz="2000" dirty="0" smtClean="0"/>
          </a:p>
          <a:p>
            <a:pPr>
              <a:buFont typeface="Wingdings 3" pitchFamily="18" charset="2"/>
              <a:buNone/>
            </a:pPr>
            <a:r>
              <a:rPr lang="en-US" altLang="en-US" sz="2000" dirty="0" smtClean="0"/>
              <a:t>&lt;title&gt;HTML marquee Tag&lt;/title&gt;</a:t>
            </a:r>
          </a:p>
          <a:p>
            <a:pPr>
              <a:buFont typeface="Wingdings 3" pitchFamily="18" charset="2"/>
              <a:buNone/>
            </a:pPr>
            <a:r>
              <a:rPr lang="en-US" altLang="en-US" sz="2000" dirty="0" smtClean="0"/>
              <a:t>&lt;/head&gt;</a:t>
            </a:r>
          </a:p>
          <a:p>
            <a:pPr>
              <a:buFont typeface="Wingdings 3" pitchFamily="18" charset="2"/>
              <a:buNone/>
            </a:pPr>
            <a:r>
              <a:rPr lang="en-US" altLang="en-US" sz="2000" dirty="0" smtClean="0"/>
              <a:t>&lt;body&gt;</a:t>
            </a:r>
          </a:p>
          <a:p>
            <a:pPr>
              <a:buFont typeface="Wingdings 3" pitchFamily="18" charset="2"/>
              <a:buNone/>
            </a:pPr>
            <a:r>
              <a:rPr lang="en-US" altLang="en-US" sz="2000" dirty="0" smtClean="0"/>
              <a:t>&lt;marquee&gt;This is basic example of marquee&lt;/marquee&gt;</a:t>
            </a:r>
          </a:p>
          <a:p>
            <a:pPr>
              <a:buFont typeface="Wingdings 3" pitchFamily="18" charset="2"/>
              <a:buNone/>
            </a:pPr>
            <a:r>
              <a:rPr lang="en-US" altLang="en-US" sz="2000" dirty="0" smtClean="0"/>
              <a:t>&lt;/body&gt;</a:t>
            </a:r>
          </a:p>
          <a:p>
            <a:pPr>
              <a:buFont typeface="Wingdings 3" pitchFamily="18" charset="2"/>
              <a:buNone/>
            </a:pPr>
            <a:r>
              <a:rPr lang="en-US" altLang="en-US" sz="2000" dirty="0" smtClean="0"/>
              <a:t>&lt;/html&gt;</a:t>
            </a:r>
          </a:p>
          <a:p>
            <a:pPr>
              <a:buFont typeface="Wingdings 3" pitchFamily="18" charset="2"/>
              <a:buNone/>
            </a:pPr>
            <a:r>
              <a:rPr lang="en-US" altLang="en-US" sz="2000" dirty="0" smtClean="0"/>
              <a:t> </a:t>
            </a:r>
          </a:p>
          <a:p>
            <a:pPr algn="just">
              <a:buFont typeface="Wingdings 3" pitchFamily="18" charset="2"/>
              <a:buNone/>
            </a:pPr>
            <a:endParaRPr lang="en-US" altLang="en-US" sz="1800" b="1" dirty="0" smtClean="0"/>
          </a:p>
        </p:txBody>
      </p:sp>
    </p:spTree>
    <p:extLst>
      <p:ext uri="{BB962C8B-B14F-4D97-AF65-F5344CB8AC3E}">
        <p14:creationId xmlns:p14="http://schemas.microsoft.com/office/powerpoint/2010/main" val="25535875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20000"/>
              <a:lumOff val="80000"/>
            </a:schemeClr>
          </a:solidFill>
        </p:spPr>
        <p:txBody>
          <a:bodyPr/>
          <a:lstStyle/>
          <a:p>
            <a:r>
              <a:rPr lang="en-US" dirty="0"/>
              <a:t>HTML Frames</a:t>
            </a:r>
          </a:p>
        </p:txBody>
      </p:sp>
      <p:sp>
        <p:nvSpPr>
          <p:cNvPr id="4" name="Content Placeholder 1"/>
          <p:cNvSpPr>
            <a:spLocks noGrp="1"/>
          </p:cNvSpPr>
          <p:nvPr>
            <p:ph idx="1"/>
          </p:nvPr>
        </p:nvSpPr>
        <p:spPr>
          <a:xfrm>
            <a:off x="304800" y="990600"/>
            <a:ext cx="8610600" cy="5486400"/>
          </a:xfrm>
        </p:spPr>
        <p:txBody>
          <a:bodyPr/>
          <a:lstStyle/>
          <a:p>
            <a:pPr algn="just"/>
            <a:endParaRPr lang="en-US" altLang="en-US" sz="2000" dirty="0" smtClean="0"/>
          </a:p>
          <a:p>
            <a:pPr algn="just"/>
            <a:r>
              <a:rPr lang="en-US" altLang="en-US" sz="2000" b="1" dirty="0" smtClean="0"/>
              <a:t>HTML frames are used to divide  browser window into multiple sections </a:t>
            </a:r>
          </a:p>
          <a:p>
            <a:pPr algn="just"/>
            <a:r>
              <a:rPr lang="en-US" altLang="en-US" sz="2000" dirty="0" smtClean="0"/>
              <a:t>A collection of frames in the browser window is known as a frameset.</a:t>
            </a:r>
          </a:p>
          <a:p>
            <a:pPr algn="just"/>
            <a:r>
              <a:rPr lang="en-US" altLang="en-US" sz="2000" dirty="0" smtClean="0"/>
              <a:t>The </a:t>
            </a:r>
            <a:r>
              <a:rPr lang="en-US" altLang="en-US" sz="2000" b="1" dirty="0" smtClean="0"/>
              <a:t>&lt;frameset&gt; </a:t>
            </a:r>
            <a:r>
              <a:rPr lang="en-US" altLang="en-US" sz="2000" dirty="0" smtClean="0"/>
              <a:t>tag defines how to divide the window into frames. The </a:t>
            </a:r>
            <a:r>
              <a:rPr lang="en-US" altLang="en-US" sz="2000" b="1" dirty="0" smtClean="0"/>
              <a:t>rows</a:t>
            </a:r>
            <a:r>
              <a:rPr lang="en-US" altLang="en-US" sz="2000" dirty="0" smtClean="0"/>
              <a:t> attribute of </a:t>
            </a:r>
            <a:r>
              <a:rPr lang="en-US" altLang="en-US" sz="2000" b="1" dirty="0" smtClean="0"/>
              <a:t>&lt;frameset&gt; </a:t>
            </a:r>
            <a:r>
              <a:rPr lang="en-US" altLang="en-US" sz="2000" dirty="0" smtClean="0"/>
              <a:t>tag defines horizontal frames and </a:t>
            </a:r>
            <a:r>
              <a:rPr lang="en-US" altLang="en-US" sz="2000" b="1" dirty="0" smtClean="0"/>
              <a:t>cols</a:t>
            </a:r>
            <a:r>
              <a:rPr lang="en-US" altLang="en-US" sz="2000" dirty="0" smtClean="0"/>
              <a:t> attribute defines vertical frames. </a:t>
            </a:r>
          </a:p>
          <a:p>
            <a:pPr algn="just"/>
            <a:r>
              <a:rPr lang="en-US" altLang="en-US" sz="2000" dirty="0" smtClean="0"/>
              <a:t>Each frame is indicated by &lt;frame&gt; tag </a:t>
            </a:r>
          </a:p>
        </p:txBody>
      </p:sp>
      <p:pic>
        <p:nvPicPr>
          <p:cNvPr id="5" name="Picture 5" descr="FIG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200" y="3581400"/>
            <a:ext cx="603461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FIG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73" y="5181600"/>
            <a:ext cx="81264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7085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G5-1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810490"/>
            <a:ext cx="5105400" cy="254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457200" y="0"/>
            <a:ext cx="8229600" cy="838200"/>
          </a:xfrm>
          <a:prstGeom prst="rect">
            <a:avLst/>
          </a:prstGeom>
          <a:solidFill>
            <a:schemeClr val="tx2">
              <a:lumMod val="20000"/>
              <a:lumOff val="8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HTML Frames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09" y="3352800"/>
            <a:ext cx="370609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724400"/>
            <a:ext cx="750728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9435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38200"/>
          </a:xfrm>
          <a:solidFill>
            <a:schemeClr val="tx2">
              <a:lumMod val="20000"/>
              <a:lumOff val="80000"/>
            </a:schemeClr>
          </a:solidFill>
        </p:spPr>
        <p:txBody>
          <a:bodyPr>
            <a:normAutofit fontScale="90000"/>
          </a:bodyPr>
          <a:lstStyle/>
          <a:p>
            <a:r>
              <a:rPr lang="en-US" dirty="0" smtClean="0"/>
              <a:t/>
            </a:r>
            <a:br>
              <a:rPr lang="en-US" dirty="0" smtClean="0"/>
            </a:br>
            <a:r>
              <a:rPr lang="en-US" dirty="0" smtClean="0"/>
              <a:t>HTML</a:t>
            </a:r>
            <a:r>
              <a:rPr lang="en-US" dirty="0"/>
              <a:t> </a:t>
            </a:r>
            <a:r>
              <a:rPr lang="en-US" dirty="0" err="1"/>
              <a:t>Iframes</a:t>
            </a:r>
            <a:r>
              <a:rPr lang="en-US" dirty="0"/>
              <a:t/>
            </a:r>
            <a:br>
              <a:rPr lang="en-US" dirty="0"/>
            </a:br>
            <a:endParaRPr lang="en-US" dirty="0"/>
          </a:p>
        </p:txBody>
      </p:sp>
      <p:sp>
        <p:nvSpPr>
          <p:cNvPr id="4" name="Content Placeholder 1"/>
          <p:cNvSpPr>
            <a:spLocks noGrp="1"/>
          </p:cNvSpPr>
          <p:nvPr>
            <p:ph idx="1"/>
          </p:nvPr>
        </p:nvSpPr>
        <p:spPr>
          <a:xfrm>
            <a:off x="457200" y="1066800"/>
            <a:ext cx="8229600" cy="5486400"/>
          </a:xfrm>
        </p:spPr>
        <p:txBody>
          <a:bodyPr/>
          <a:lstStyle/>
          <a:p>
            <a:r>
              <a:rPr lang="en-US" altLang="en-US" sz="2000" b="1" dirty="0" smtClean="0"/>
              <a:t>An </a:t>
            </a:r>
            <a:r>
              <a:rPr lang="en-US" altLang="en-US" sz="2000" b="1" dirty="0" err="1" smtClean="0"/>
              <a:t>iframe</a:t>
            </a:r>
            <a:r>
              <a:rPr lang="en-US" altLang="en-US" sz="2000" b="1" dirty="0" smtClean="0"/>
              <a:t> is used to display a web page within a web page.</a:t>
            </a:r>
          </a:p>
          <a:p>
            <a:r>
              <a:rPr lang="en-US" altLang="en-US" sz="2000" dirty="0" smtClean="0"/>
              <a:t>The &lt;</a:t>
            </a:r>
            <a:r>
              <a:rPr lang="en-US" altLang="en-US" sz="2000" dirty="0" err="1" smtClean="0"/>
              <a:t>iframe</a:t>
            </a:r>
            <a:r>
              <a:rPr lang="en-US" altLang="en-US" sz="2000" dirty="0" smtClean="0"/>
              <a:t>&gt; tag defines a rectangular region within the document in which the browser can display a separate document, including scrollbars and borders.</a:t>
            </a:r>
          </a:p>
          <a:p>
            <a:r>
              <a:rPr lang="en-US" altLang="en-US" sz="2000" dirty="0" smtClean="0"/>
              <a:t>An HTML </a:t>
            </a:r>
            <a:r>
              <a:rPr lang="en-US" altLang="en-US" sz="2000" dirty="0" err="1" smtClean="0"/>
              <a:t>iframe</a:t>
            </a:r>
            <a:r>
              <a:rPr lang="en-US" altLang="en-US" sz="2000" dirty="0" smtClean="0"/>
              <a:t> is defined with the </a:t>
            </a:r>
            <a:r>
              <a:rPr lang="en-US" altLang="en-US" sz="2000" b="1" dirty="0" smtClean="0"/>
              <a:t>&lt;</a:t>
            </a:r>
            <a:r>
              <a:rPr lang="en-US" altLang="en-US" sz="2000" b="1" dirty="0" err="1" smtClean="0"/>
              <a:t>iframe</a:t>
            </a:r>
            <a:r>
              <a:rPr lang="en-US" altLang="en-US" sz="2000" b="1" dirty="0" smtClean="0"/>
              <a:t>&gt;</a:t>
            </a:r>
            <a:r>
              <a:rPr lang="en-US" altLang="en-US" sz="2000" dirty="0" smtClean="0"/>
              <a:t> tag:</a:t>
            </a:r>
          </a:p>
          <a:p>
            <a:pPr lvl="1"/>
            <a:r>
              <a:rPr lang="en-US" altLang="en-US" sz="2000" dirty="0" smtClean="0"/>
              <a:t>&lt;</a:t>
            </a:r>
            <a:r>
              <a:rPr lang="en-US" altLang="en-US" sz="2000" dirty="0" err="1" smtClean="0"/>
              <a:t>iframe</a:t>
            </a:r>
            <a:r>
              <a:rPr lang="en-US" altLang="en-US" sz="2000" dirty="0" smtClean="0"/>
              <a:t> </a:t>
            </a:r>
            <a:r>
              <a:rPr lang="en-US" altLang="en-US" sz="2000" dirty="0" err="1" smtClean="0"/>
              <a:t>src</a:t>
            </a:r>
            <a:r>
              <a:rPr lang="en-US" altLang="en-US" sz="2000" dirty="0" smtClean="0"/>
              <a:t>="</a:t>
            </a:r>
            <a:r>
              <a:rPr lang="en-US" altLang="en-US" sz="2000" i="1" dirty="0" smtClean="0"/>
              <a:t>URL</a:t>
            </a:r>
            <a:r>
              <a:rPr lang="en-US" altLang="en-US" sz="2000" dirty="0" smtClean="0"/>
              <a:t>"&gt;&lt;/</a:t>
            </a:r>
            <a:r>
              <a:rPr lang="en-US" altLang="en-US" sz="2000" dirty="0" err="1" smtClean="0"/>
              <a:t>iframe</a:t>
            </a:r>
            <a:r>
              <a:rPr lang="en-US" altLang="en-US" sz="2000" dirty="0" smtClean="0"/>
              <a:t>&gt;</a:t>
            </a:r>
          </a:p>
          <a:p>
            <a:r>
              <a:rPr lang="en-US" altLang="en-US" sz="2000" dirty="0" smtClean="0"/>
              <a:t>The </a:t>
            </a:r>
            <a:r>
              <a:rPr lang="en-US" altLang="en-US" sz="2000" b="1" dirty="0" err="1" smtClean="0"/>
              <a:t>src</a:t>
            </a:r>
            <a:r>
              <a:rPr lang="en-US" altLang="en-US" sz="2000" dirty="0" smtClean="0"/>
              <a:t> attribute specifies the URL (web address) of the inline frame page.</a:t>
            </a:r>
          </a:p>
          <a:p>
            <a:r>
              <a:rPr lang="en-US" altLang="en-US" sz="2000" b="1" dirty="0" err="1" smtClean="0"/>
              <a:t>Iframe</a:t>
            </a:r>
            <a:r>
              <a:rPr lang="en-US" altLang="en-US" sz="2000" b="1" dirty="0" smtClean="0"/>
              <a:t> - Set Height and Width</a:t>
            </a:r>
          </a:p>
          <a:p>
            <a:pPr lvl="1"/>
            <a:r>
              <a:rPr lang="en-US" altLang="en-US" sz="2000" dirty="0" smtClean="0"/>
              <a:t>Use the </a:t>
            </a:r>
            <a:r>
              <a:rPr lang="en-US" altLang="en-US" sz="2000" b="1" dirty="0" smtClean="0"/>
              <a:t>height</a:t>
            </a:r>
            <a:r>
              <a:rPr lang="en-US" altLang="en-US" sz="2000" dirty="0" smtClean="0"/>
              <a:t> and </a:t>
            </a:r>
            <a:r>
              <a:rPr lang="en-US" altLang="en-US" sz="2000" b="1" dirty="0" smtClean="0"/>
              <a:t>width</a:t>
            </a:r>
            <a:r>
              <a:rPr lang="en-US" altLang="en-US" sz="2000" dirty="0" smtClean="0"/>
              <a:t> attributes to specify the size of the </a:t>
            </a:r>
            <a:r>
              <a:rPr lang="en-US" altLang="en-US" sz="2000" dirty="0" err="1" smtClean="0"/>
              <a:t>iframe</a:t>
            </a:r>
            <a:r>
              <a:rPr lang="en-US" altLang="en-US" sz="2000" dirty="0" smtClean="0"/>
              <a:t>.</a:t>
            </a:r>
          </a:p>
          <a:p>
            <a:pPr lvl="1"/>
            <a:endParaRPr lang="en-US" altLang="en-US" sz="1600" dirty="0" smtClean="0"/>
          </a:p>
          <a:p>
            <a:pPr>
              <a:buFont typeface="Wingdings" pitchFamily="2" charset="2"/>
              <a:buChar char="Ø"/>
            </a:pPr>
            <a:r>
              <a:rPr lang="en-US" altLang="en-US" sz="2000" b="1" dirty="0" smtClean="0"/>
              <a:t>Example</a:t>
            </a:r>
          </a:p>
          <a:p>
            <a:pPr>
              <a:buFont typeface="Wingdings 3" pitchFamily="18" charset="2"/>
              <a:buNone/>
            </a:pPr>
            <a:r>
              <a:rPr lang="en-US" altLang="en-US" sz="1800" dirty="0" smtClean="0"/>
              <a:t>			15.IFrame Example</a:t>
            </a:r>
          </a:p>
        </p:txBody>
      </p:sp>
    </p:spTree>
    <p:extLst>
      <p:ext uri="{BB962C8B-B14F-4D97-AF65-F5344CB8AC3E}">
        <p14:creationId xmlns:p14="http://schemas.microsoft.com/office/powerpoint/2010/main" val="22624314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accent1">
              <a:lumMod val="20000"/>
              <a:lumOff val="80000"/>
            </a:schemeClr>
          </a:solidFill>
        </p:spPr>
        <p:txBody>
          <a:bodyPr>
            <a:normAutofit fontScale="90000"/>
          </a:bodyPr>
          <a:lstStyle/>
          <a:p>
            <a:r>
              <a:rPr lang="en-US" dirty="0" smtClean="0"/>
              <a:t/>
            </a:r>
            <a:br>
              <a:rPr lang="en-US" dirty="0" smtClean="0"/>
            </a:br>
            <a:r>
              <a:rPr lang="en-US" dirty="0" smtClean="0"/>
              <a:t>HTML</a:t>
            </a:r>
            <a:r>
              <a:rPr lang="en-US" dirty="0"/>
              <a:t> YouTube Videos</a:t>
            </a:r>
            <a:br>
              <a:rPr lang="en-US" dirty="0"/>
            </a:br>
            <a:endParaRPr lang="en-US" dirty="0"/>
          </a:p>
        </p:txBody>
      </p:sp>
      <p:sp>
        <p:nvSpPr>
          <p:cNvPr id="3" name="Content Placeholder 2"/>
          <p:cNvSpPr>
            <a:spLocks noGrp="1"/>
          </p:cNvSpPr>
          <p:nvPr>
            <p:ph idx="1"/>
          </p:nvPr>
        </p:nvSpPr>
        <p:spPr>
          <a:xfrm>
            <a:off x="457200" y="1371600"/>
            <a:ext cx="3733800" cy="4754563"/>
          </a:xfrm>
        </p:spPr>
        <p:txBody>
          <a:bodyPr>
            <a:normAutofit fontScale="77500" lnSpcReduction="20000"/>
          </a:bodyPr>
          <a:lstStyle/>
          <a:p>
            <a:r>
              <a:rPr lang="en-US" dirty="0"/>
              <a:t>&lt;!DOCTYPE html&gt;</a:t>
            </a:r>
          </a:p>
          <a:p>
            <a:r>
              <a:rPr lang="en-US" dirty="0"/>
              <a:t>&lt;html&gt;</a:t>
            </a:r>
          </a:p>
          <a:p>
            <a:r>
              <a:rPr lang="en-US" dirty="0"/>
              <a:t>&lt;body</a:t>
            </a:r>
            <a:r>
              <a:rPr lang="en-US" dirty="0" smtClean="0"/>
              <a:t>&gt;</a:t>
            </a:r>
            <a:endParaRPr lang="en-US" dirty="0"/>
          </a:p>
          <a:p>
            <a:r>
              <a:rPr lang="en-US" dirty="0"/>
              <a:t>&lt;</a:t>
            </a:r>
            <a:r>
              <a:rPr lang="en-US" dirty="0" err="1"/>
              <a:t>iframe</a:t>
            </a:r>
            <a:r>
              <a:rPr lang="en-US" dirty="0"/>
              <a:t> width="420" height="345" </a:t>
            </a:r>
            <a:r>
              <a:rPr lang="en-US" dirty="0" err="1"/>
              <a:t>src</a:t>
            </a:r>
            <a:r>
              <a:rPr lang="en-US" dirty="0"/>
              <a:t>="https://www.youtube.com/embed/tgbNymZ7vqY?playlist=tgbNymZ7vqY&amp;loop=1"&gt;</a:t>
            </a:r>
          </a:p>
          <a:p>
            <a:r>
              <a:rPr lang="en-US" dirty="0"/>
              <a:t>&lt;/</a:t>
            </a:r>
            <a:r>
              <a:rPr lang="en-US" dirty="0" err="1"/>
              <a:t>iframe</a:t>
            </a:r>
            <a:r>
              <a:rPr lang="en-US" dirty="0"/>
              <a:t>&gt;</a:t>
            </a:r>
          </a:p>
          <a:p>
            <a:endParaRPr lang="en-US" dirty="0"/>
          </a:p>
          <a:p>
            <a:r>
              <a:rPr lang="en-US" dirty="0"/>
              <a:t>&lt;/body&gt;</a:t>
            </a:r>
          </a:p>
          <a:p>
            <a:r>
              <a:rPr lang="en-US" dirty="0"/>
              <a:t>&lt;/html&gt;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1828800"/>
            <a:ext cx="464343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2710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rgbClr val="92D050"/>
          </a:solidFill>
        </p:spPr>
        <p:txBody>
          <a:bodyPr/>
          <a:lstStyle/>
          <a:p>
            <a:r>
              <a:rPr lang="en-US" dirty="0" smtClean="0"/>
              <a:t>HTML Map Location</a:t>
            </a:r>
            <a:endParaRPr lang="en-US" dirty="0"/>
          </a:p>
        </p:txBody>
      </p:sp>
      <p:sp>
        <p:nvSpPr>
          <p:cNvPr id="3" name="Content Placeholder 2"/>
          <p:cNvSpPr>
            <a:spLocks noGrp="1"/>
          </p:cNvSpPr>
          <p:nvPr>
            <p:ph idx="1"/>
          </p:nvPr>
        </p:nvSpPr>
        <p:spPr>
          <a:xfrm>
            <a:off x="457200" y="1143000"/>
            <a:ext cx="8534400" cy="2362200"/>
          </a:xfrm>
        </p:spPr>
        <p:txBody>
          <a:bodyPr>
            <a:normAutofit/>
          </a:bodyPr>
          <a:lstStyle/>
          <a:p>
            <a:r>
              <a:rPr lang="en-US" sz="2000" dirty="0" smtClean="0"/>
              <a:t>&lt;</a:t>
            </a:r>
            <a:r>
              <a:rPr lang="en-US" sz="2000" dirty="0" err="1"/>
              <a:t>iframe</a:t>
            </a:r>
            <a:r>
              <a:rPr lang="en-US" sz="2000" dirty="0"/>
              <a:t> </a:t>
            </a:r>
            <a:r>
              <a:rPr lang="en-US" sz="2000" dirty="0" err="1"/>
              <a:t>src</a:t>
            </a:r>
            <a:r>
              <a:rPr lang="en-US" sz="2000" dirty="0"/>
              <a:t>="https://www.google.com/maps/embed?pb=!1m18!1m12!1m3!1d1535.3150157017312!2d90.44063877416157!3d23.761101933901617!2m3!1f0!2f0!3f0!3m2!1i1024!2i768!4f13.1!3m3!1m2!1s0x3755b80a03c8e22f%3A0xd52685f4a2fe003c!2sBanasree%2C%20Dhaka!5e0!3m2!1sen!2sbd!4v1581606299536!5m2!1sen!2sbd" width="1100" height="450" </a:t>
            </a:r>
            <a:r>
              <a:rPr lang="en-US" sz="2000" dirty="0" err="1"/>
              <a:t>frameborder</a:t>
            </a:r>
            <a:r>
              <a:rPr lang="en-US" sz="2000" dirty="0"/>
              <a:t>="0" style="border:0;" </a:t>
            </a:r>
            <a:r>
              <a:rPr lang="en-US" sz="2000" dirty="0" err="1"/>
              <a:t>allowfullscreen</a:t>
            </a:r>
            <a:r>
              <a:rPr lang="en-US" sz="2000" dirty="0"/>
              <a:t>=""&gt;&lt;/</a:t>
            </a:r>
            <a:r>
              <a:rPr lang="en-US" sz="2000" dirty="0" err="1"/>
              <a:t>iframe</a:t>
            </a:r>
            <a:r>
              <a:rPr lang="en-US" sz="2000" dirty="0"/>
              <a:t>&gt;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505200"/>
            <a:ext cx="8305800" cy="316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8594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40000"/>
              <a:lumOff val="60000"/>
            </a:schemeClr>
          </a:solidFill>
        </p:spPr>
        <p:txBody>
          <a:bodyPr/>
          <a:lstStyle/>
          <a:p>
            <a:r>
              <a:rPr lang="en-US" altLang="en-US" dirty="0"/>
              <a:t>Text Formatting Tags</a:t>
            </a:r>
            <a:endParaRPr lang="en-US" dirty="0"/>
          </a:p>
        </p:txBody>
      </p:sp>
      <p:sp>
        <p:nvSpPr>
          <p:cNvPr id="3" name="Content Placeholder 2"/>
          <p:cNvSpPr>
            <a:spLocks noGrp="1"/>
          </p:cNvSpPr>
          <p:nvPr>
            <p:ph idx="1"/>
          </p:nvPr>
        </p:nvSpPr>
        <p:spPr/>
        <p:txBody>
          <a:bodyPr>
            <a:normAutofit fontScale="70000" lnSpcReduction="20000"/>
          </a:bodyPr>
          <a:lstStyle/>
          <a:p>
            <a:r>
              <a:rPr lang="en-US" altLang="en-US" b="1" dirty="0"/>
              <a:t>&lt;b&gt;</a:t>
            </a:r>
            <a:r>
              <a:rPr lang="en-US" altLang="en-US" dirty="0"/>
              <a:t> element defines </a:t>
            </a:r>
            <a:r>
              <a:rPr lang="en-US" altLang="en-US" b="1" dirty="0"/>
              <a:t>bold</a:t>
            </a:r>
            <a:r>
              <a:rPr lang="en-US" altLang="en-US" dirty="0"/>
              <a:t> text, without any extra importance.</a:t>
            </a:r>
          </a:p>
          <a:p>
            <a:r>
              <a:rPr lang="en-US" altLang="en-US" b="1" dirty="0"/>
              <a:t>&lt;strong&gt;</a:t>
            </a:r>
            <a:r>
              <a:rPr lang="en-US" altLang="en-US" dirty="0"/>
              <a:t> element defines </a:t>
            </a:r>
            <a:r>
              <a:rPr lang="en-US" altLang="en-US" b="1" dirty="0"/>
              <a:t>strong</a:t>
            </a:r>
            <a:r>
              <a:rPr lang="en-US" altLang="en-US" dirty="0"/>
              <a:t> text, with added semantic "strong" importance.</a:t>
            </a:r>
          </a:p>
          <a:p>
            <a:r>
              <a:rPr lang="en-US" altLang="en-US" b="1" dirty="0"/>
              <a:t>&lt;i&gt;</a:t>
            </a:r>
            <a:r>
              <a:rPr lang="en-US" altLang="en-US" dirty="0"/>
              <a:t> element defines </a:t>
            </a:r>
            <a:r>
              <a:rPr lang="en-US" altLang="en-US" i="1" dirty="0"/>
              <a:t>italic</a:t>
            </a:r>
            <a:r>
              <a:rPr lang="en-US" altLang="en-US" dirty="0"/>
              <a:t> text, without any extra importance.</a:t>
            </a:r>
          </a:p>
          <a:p>
            <a:r>
              <a:rPr lang="en-US" altLang="en-US" b="1" dirty="0"/>
              <a:t>&lt;</a:t>
            </a:r>
            <a:r>
              <a:rPr lang="en-US" altLang="en-US" b="1" dirty="0" err="1"/>
              <a:t>em</a:t>
            </a:r>
            <a:r>
              <a:rPr lang="en-US" altLang="en-US" b="1" dirty="0"/>
              <a:t>&gt;</a:t>
            </a:r>
            <a:r>
              <a:rPr lang="en-US" altLang="en-US" dirty="0"/>
              <a:t> element defines </a:t>
            </a:r>
            <a:r>
              <a:rPr lang="en-US" altLang="en-US" i="1" dirty="0"/>
              <a:t>emphasized</a:t>
            </a:r>
            <a:r>
              <a:rPr lang="en-US" altLang="en-US" dirty="0"/>
              <a:t> text, with added semantic importance.</a:t>
            </a:r>
          </a:p>
          <a:p>
            <a:r>
              <a:rPr lang="en-US" altLang="en-US" b="1" dirty="0"/>
              <a:t>&lt;small&gt;</a:t>
            </a:r>
            <a:r>
              <a:rPr lang="en-US" altLang="en-US" dirty="0"/>
              <a:t> element defines smaller text</a:t>
            </a:r>
          </a:p>
          <a:p>
            <a:r>
              <a:rPr lang="en-US" altLang="en-US" b="1" dirty="0"/>
              <a:t>&lt;mark&gt;</a:t>
            </a:r>
            <a:r>
              <a:rPr lang="en-US" altLang="en-US" dirty="0"/>
              <a:t> element defines marked or highlighted text</a:t>
            </a:r>
          </a:p>
          <a:p>
            <a:r>
              <a:rPr lang="en-US" altLang="en-US" b="1" dirty="0"/>
              <a:t>&lt;del&gt;</a:t>
            </a:r>
            <a:r>
              <a:rPr lang="en-US" altLang="en-US" dirty="0"/>
              <a:t> element defines deleted (removed) text</a:t>
            </a:r>
          </a:p>
          <a:p>
            <a:r>
              <a:rPr lang="en-US" altLang="en-US" b="1" dirty="0"/>
              <a:t>&lt;ins&gt;</a:t>
            </a:r>
            <a:r>
              <a:rPr lang="en-US" altLang="en-US" dirty="0"/>
              <a:t> element defines inserted (added) text</a:t>
            </a:r>
          </a:p>
          <a:p>
            <a:r>
              <a:rPr lang="en-US" altLang="en-US" b="1" dirty="0"/>
              <a:t>&lt;sub&gt;</a:t>
            </a:r>
            <a:r>
              <a:rPr lang="en-US" altLang="en-US" dirty="0"/>
              <a:t> element defines </a:t>
            </a:r>
            <a:r>
              <a:rPr lang="en-US" altLang="en-US" baseline="-25000" dirty="0"/>
              <a:t>subscripted</a:t>
            </a:r>
            <a:r>
              <a:rPr lang="en-US" altLang="en-US" dirty="0"/>
              <a:t> text.</a:t>
            </a:r>
          </a:p>
          <a:p>
            <a:r>
              <a:rPr lang="en-US" altLang="en-US" b="1" dirty="0"/>
              <a:t>&lt;sup&gt;</a:t>
            </a:r>
            <a:r>
              <a:rPr lang="en-US" altLang="en-US" dirty="0"/>
              <a:t> element defines </a:t>
            </a:r>
            <a:r>
              <a:rPr lang="en-US" altLang="en-US" baseline="30000" dirty="0"/>
              <a:t>superscripted</a:t>
            </a:r>
            <a:r>
              <a:rPr lang="en-US" altLang="en-US" dirty="0"/>
              <a:t> </a:t>
            </a:r>
            <a:r>
              <a:rPr lang="en-US" altLang="en-US" dirty="0" smtClean="0"/>
              <a:t>text</a:t>
            </a:r>
          </a:p>
          <a:p>
            <a:r>
              <a:rPr lang="en-US" altLang="en-US" dirty="0"/>
              <a:t>&lt;</a:t>
            </a:r>
            <a:r>
              <a:rPr lang="en-US" altLang="en-US" dirty="0" err="1"/>
              <a:t>br</a:t>
            </a:r>
            <a:r>
              <a:rPr lang="en-US" altLang="en-US" dirty="0"/>
              <a:t>&gt; Next Line</a:t>
            </a:r>
          </a:p>
          <a:p>
            <a:endParaRPr lang="en-US" dirty="0"/>
          </a:p>
        </p:txBody>
      </p:sp>
    </p:spTree>
    <p:extLst>
      <p:ext uri="{BB962C8B-B14F-4D97-AF65-F5344CB8AC3E}">
        <p14:creationId xmlns:p14="http://schemas.microsoft.com/office/powerpoint/2010/main" val="40105058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40000"/>
              <a:lumOff val="60000"/>
            </a:schemeClr>
          </a:solidFill>
        </p:spPr>
        <p:txBody>
          <a:bodyPr>
            <a:normAutofit fontScale="90000"/>
          </a:bodyPr>
          <a:lstStyle/>
          <a:p>
            <a:r>
              <a:rPr lang="en-US" dirty="0" smtClean="0"/>
              <a:t/>
            </a:r>
            <a:br>
              <a:rPr lang="en-US" dirty="0" smtClean="0"/>
            </a:br>
            <a:r>
              <a:rPr lang="en-US" dirty="0" smtClean="0"/>
              <a:t>HTML</a:t>
            </a:r>
            <a:r>
              <a:rPr lang="en-US" dirty="0"/>
              <a:t> Forms</a:t>
            </a:r>
            <a:br>
              <a:rPr lang="en-US" dirty="0"/>
            </a:br>
            <a:endParaRPr lang="en-US" dirty="0"/>
          </a:p>
        </p:txBody>
      </p:sp>
      <p:sp>
        <p:nvSpPr>
          <p:cNvPr id="3" name="Content Placeholder 2"/>
          <p:cNvSpPr>
            <a:spLocks noGrp="1"/>
          </p:cNvSpPr>
          <p:nvPr>
            <p:ph idx="1"/>
          </p:nvPr>
        </p:nvSpPr>
        <p:spPr>
          <a:xfrm>
            <a:off x="457200" y="1600200"/>
            <a:ext cx="5257800" cy="4876800"/>
          </a:xfrm>
        </p:spPr>
        <p:txBody>
          <a:bodyPr>
            <a:normAutofit fontScale="77500" lnSpcReduction="20000"/>
          </a:bodyPr>
          <a:lstStyle/>
          <a:p>
            <a:pPr marL="0" indent="0">
              <a:buNone/>
            </a:pPr>
            <a:r>
              <a:rPr lang="en-US" dirty="0"/>
              <a:t>&lt;h2&gt;HTML Forms&lt;/h2</a:t>
            </a:r>
            <a:r>
              <a:rPr lang="en-US" dirty="0" smtClean="0"/>
              <a:t>&gt;</a:t>
            </a:r>
            <a:endParaRPr lang="en-US" dirty="0"/>
          </a:p>
          <a:p>
            <a:pPr marL="0" indent="0">
              <a:buNone/>
            </a:pPr>
            <a:r>
              <a:rPr lang="en-US" dirty="0"/>
              <a:t>&lt;form action="/</a:t>
            </a:r>
            <a:r>
              <a:rPr lang="en-US" dirty="0" err="1"/>
              <a:t>action_page.php</a:t>
            </a:r>
            <a:r>
              <a:rPr lang="en-US" dirty="0"/>
              <a:t>"&gt;</a:t>
            </a:r>
          </a:p>
          <a:p>
            <a:pPr marL="0" indent="0">
              <a:buNone/>
            </a:pPr>
            <a:r>
              <a:rPr lang="en-US" dirty="0"/>
              <a:t>  &lt;label for="</a:t>
            </a:r>
            <a:r>
              <a:rPr lang="en-US" dirty="0" err="1"/>
              <a:t>fname</a:t>
            </a:r>
            <a:r>
              <a:rPr lang="en-US" dirty="0"/>
              <a:t>"&gt;First name:&lt;/label&gt;&lt;</a:t>
            </a:r>
            <a:r>
              <a:rPr lang="en-US" dirty="0" err="1"/>
              <a:t>br</a:t>
            </a:r>
            <a:r>
              <a:rPr lang="en-US" dirty="0"/>
              <a:t>&gt;</a:t>
            </a:r>
          </a:p>
          <a:p>
            <a:pPr marL="0" indent="0">
              <a:buNone/>
            </a:pPr>
            <a:r>
              <a:rPr lang="en-US" dirty="0"/>
              <a:t>  &lt;input type="text" id="</a:t>
            </a:r>
            <a:r>
              <a:rPr lang="en-US" dirty="0" err="1"/>
              <a:t>fname</a:t>
            </a:r>
            <a:r>
              <a:rPr lang="en-US" dirty="0"/>
              <a:t>" name="</a:t>
            </a:r>
            <a:r>
              <a:rPr lang="en-US" dirty="0" err="1"/>
              <a:t>fname</a:t>
            </a:r>
            <a:r>
              <a:rPr lang="en-US" dirty="0"/>
              <a:t>" value="John"&gt;&lt;</a:t>
            </a:r>
            <a:r>
              <a:rPr lang="en-US" dirty="0" err="1"/>
              <a:t>br</a:t>
            </a:r>
            <a:r>
              <a:rPr lang="en-US" dirty="0"/>
              <a:t>&gt;</a:t>
            </a:r>
          </a:p>
          <a:p>
            <a:pPr marL="0" indent="0">
              <a:buNone/>
            </a:pPr>
            <a:r>
              <a:rPr lang="en-US" dirty="0"/>
              <a:t>  &lt;label for="</a:t>
            </a:r>
            <a:r>
              <a:rPr lang="en-US" dirty="0" err="1"/>
              <a:t>lname</a:t>
            </a:r>
            <a:r>
              <a:rPr lang="en-US" dirty="0"/>
              <a:t>"&gt;Last name:&lt;/label&gt;&lt;</a:t>
            </a:r>
            <a:r>
              <a:rPr lang="en-US" dirty="0" err="1"/>
              <a:t>br</a:t>
            </a:r>
            <a:r>
              <a:rPr lang="en-US" dirty="0"/>
              <a:t>&gt;</a:t>
            </a:r>
          </a:p>
          <a:p>
            <a:pPr marL="0" indent="0">
              <a:buNone/>
            </a:pPr>
            <a:r>
              <a:rPr lang="en-US" dirty="0" smtClean="0"/>
              <a:t> </a:t>
            </a:r>
            <a:r>
              <a:rPr lang="en-US" dirty="0"/>
              <a:t>&lt;input type="text" id="</a:t>
            </a:r>
            <a:r>
              <a:rPr lang="en-US" dirty="0" err="1"/>
              <a:t>lname</a:t>
            </a:r>
            <a:r>
              <a:rPr lang="en-US" dirty="0"/>
              <a:t>" name="</a:t>
            </a:r>
            <a:r>
              <a:rPr lang="en-US" dirty="0" err="1"/>
              <a:t>lname</a:t>
            </a:r>
            <a:r>
              <a:rPr lang="en-US" dirty="0"/>
              <a:t>" value="Doe"&gt;&lt;</a:t>
            </a:r>
            <a:r>
              <a:rPr lang="en-US" dirty="0" err="1"/>
              <a:t>br</a:t>
            </a:r>
            <a:r>
              <a:rPr lang="en-US" dirty="0"/>
              <a:t>&gt;&lt;</a:t>
            </a:r>
            <a:r>
              <a:rPr lang="en-US" dirty="0" err="1"/>
              <a:t>br</a:t>
            </a:r>
            <a:r>
              <a:rPr lang="en-US" dirty="0"/>
              <a:t>&gt;</a:t>
            </a:r>
          </a:p>
          <a:p>
            <a:pPr marL="0" indent="0">
              <a:buNone/>
            </a:pPr>
            <a:r>
              <a:rPr lang="en-US" dirty="0"/>
              <a:t>  &lt;input type="submit" value="Submit"&gt;</a:t>
            </a:r>
          </a:p>
          <a:p>
            <a:pPr marL="0" indent="0">
              <a:buNone/>
            </a:pPr>
            <a:r>
              <a:rPr lang="en-US" dirty="0"/>
              <a:t>&lt;/form&gt;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209800"/>
            <a:ext cx="3048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4058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40000"/>
              <a:lumOff val="60000"/>
            </a:schemeClr>
          </a:solidFill>
        </p:spPr>
        <p:txBody>
          <a:bodyPr>
            <a:normAutofit fontScale="90000"/>
          </a:bodyPr>
          <a:lstStyle/>
          <a:p>
            <a:r>
              <a:rPr lang="en-US" b="1" dirty="0" smtClean="0"/>
              <a:t/>
            </a:r>
            <a:br>
              <a:rPr lang="en-US" b="1" dirty="0" smtClean="0"/>
            </a:br>
            <a:r>
              <a:rPr lang="en-US" b="1" dirty="0" smtClean="0"/>
              <a:t>The </a:t>
            </a:r>
            <a:r>
              <a:rPr lang="en-US" b="1" dirty="0"/>
              <a:t>select Element</a:t>
            </a:r>
            <a:br>
              <a:rPr lang="en-US" b="1" dirty="0"/>
            </a:br>
            <a:endParaRPr lang="en-US" dirty="0"/>
          </a:p>
        </p:txBody>
      </p:sp>
      <p:sp>
        <p:nvSpPr>
          <p:cNvPr id="3" name="Content Placeholder 2"/>
          <p:cNvSpPr>
            <a:spLocks noGrp="1"/>
          </p:cNvSpPr>
          <p:nvPr>
            <p:ph idx="1"/>
          </p:nvPr>
        </p:nvSpPr>
        <p:spPr>
          <a:xfrm>
            <a:off x="304800" y="1219200"/>
            <a:ext cx="8229600" cy="5334000"/>
          </a:xfrm>
        </p:spPr>
        <p:txBody>
          <a:bodyPr>
            <a:noAutofit/>
          </a:bodyPr>
          <a:lstStyle/>
          <a:p>
            <a:pPr marL="0" indent="0">
              <a:buNone/>
            </a:pPr>
            <a:r>
              <a:rPr lang="en-US" sz="2400" dirty="0"/>
              <a:t>&lt;h2&gt;The select Element&lt;/h2</a:t>
            </a:r>
            <a:r>
              <a:rPr lang="en-US" sz="2400" dirty="0" smtClean="0"/>
              <a:t>&gt;</a:t>
            </a:r>
            <a:endParaRPr lang="en-US" sz="2400" dirty="0"/>
          </a:p>
          <a:p>
            <a:pPr marL="0" indent="0">
              <a:buNone/>
            </a:pPr>
            <a:r>
              <a:rPr lang="en-US" sz="2400" dirty="0" smtClean="0"/>
              <a:t>&lt;</a:t>
            </a:r>
            <a:r>
              <a:rPr lang="en-US" sz="2400" dirty="0"/>
              <a:t>p&gt;The select element defines a drop-down list:&lt;/p</a:t>
            </a:r>
            <a:r>
              <a:rPr lang="en-US" sz="2400" dirty="0" smtClean="0"/>
              <a:t>&gt;</a:t>
            </a:r>
            <a:endParaRPr lang="en-US" sz="2400" dirty="0"/>
          </a:p>
          <a:p>
            <a:pPr marL="0" indent="0">
              <a:buNone/>
            </a:pPr>
            <a:r>
              <a:rPr lang="en-US" sz="2400" dirty="0" smtClean="0"/>
              <a:t>&lt;</a:t>
            </a:r>
            <a:r>
              <a:rPr lang="en-US" sz="2400" dirty="0"/>
              <a:t>form action="/</a:t>
            </a:r>
            <a:r>
              <a:rPr lang="en-US" sz="2400" dirty="0" err="1"/>
              <a:t>action_page.php</a:t>
            </a:r>
            <a:r>
              <a:rPr lang="en-US" sz="2400" dirty="0"/>
              <a:t>"&gt;</a:t>
            </a:r>
          </a:p>
          <a:p>
            <a:pPr marL="0" indent="0">
              <a:buNone/>
            </a:pPr>
            <a:r>
              <a:rPr lang="en-US" sz="2400" dirty="0"/>
              <a:t>  </a:t>
            </a:r>
            <a:r>
              <a:rPr lang="en-US" sz="2400" dirty="0" smtClean="0"/>
              <a:t>&lt;</a:t>
            </a:r>
            <a:r>
              <a:rPr lang="en-US" sz="2400" dirty="0"/>
              <a:t>label for="cars"&gt;Choose a car:&lt;/label&gt;</a:t>
            </a:r>
          </a:p>
          <a:p>
            <a:pPr marL="0" indent="0">
              <a:buNone/>
            </a:pPr>
            <a:r>
              <a:rPr lang="en-US" sz="2400" dirty="0" smtClean="0"/>
              <a:t> </a:t>
            </a:r>
            <a:r>
              <a:rPr lang="en-US" sz="2400" dirty="0"/>
              <a:t>&lt;select id="cars" name="cars"&gt;</a:t>
            </a:r>
          </a:p>
          <a:p>
            <a:pPr marL="0" indent="0">
              <a:buNone/>
            </a:pPr>
            <a:r>
              <a:rPr lang="en-US" sz="2400" dirty="0" smtClean="0"/>
              <a:t>   </a:t>
            </a:r>
            <a:r>
              <a:rPr lang="en-US" sz="2400" dirty="0"/>
              <a:t>&lt;option value="</a:t>
            </a:r>
            <a:r>
              <a:rPr lang="en-US" sz="2400" dirty="0" err="1"/>
              <a:t>volvo</a:t>
            </a:r>
            <a:r>
              <a:rPr lang="en-US" sz="2400" dirty="0"/>
              <a:t>"&gt;Volvo&lt;/option&gt;</a:t>
            </a:r>
          </a:p>
          <a:p>
            <a:pPr marL="0" indent="0">
              <a:buNone/>
            </a:pPr>
            <a:r>
              <a:rPr lang="en-US" sz="2400" dirty="0" smtClean="0"/>
              <a:t>&lt;</a:t>
            </a:r>
            <a:r>
              <a:rPr lang="en-US" sz="2400" dirty="0"/>
              <a:t>option value="</a:t>
            </a:r>
            <a:r>
              <a:rPr lang="en-US" sz="2400" dirty="0" err="1"/>
              <a:t>saab</a:t>
            </a:r>
            <a:r>
              <a:rPr lang="en-US" sz="2400" dirty="0"/>
              <a:t>"&gt;Saab&lt;/option&gt;</a:t>
            </a:r>
          </a:p>
          <a:p>
            <a:pPr marL="0" indent="0">
              <a:buNone/>
            </a:pPr>
            <a:r>
              <a:rPr lang="en-US" sz="2400" dirty="0" smtClean="0"/>
              <a:t>&lt;</a:t>
            </a:r>
            <a:r>
              <a:rPr lang="en-US" sz="2400" dirty="0"/>
              <a:t>option value="fiat"&gt;Fiat&lt;/option</a:t>
            </a:r>
            <a:r>
              <a:rPr lang="en-US" sz="2400" dirty="0" smtClean="0"/>
              <a:t>&gt;</a:t>
            </a:r>
          </a:p>
          <a:p>
            <a:pPr marL="0" indent="0">
              <a:buNone/>
            </a:pPr>
            <a:r>
              <a:rPr lang="en-US" sz="2400" dirty="0" smtClean="0"/>
              <a:t>  </a:t>
            </a:r>
            <a:r>
              <a:rPr lang="en-US" sz="2400" dirty="0"/>
              <a:t>&lt;option value="</a:t>
            </a:r>
            <a:r>
              <a:rPr lang="en-US" sz="2400" dirty="0" err="1"/>
              <a:t>audi</a:t>
            </a:r>
            <a:r>
              <a:rPr lang="en-US" sz="2400" dirty="0"/>
              <a:t>"&gt;Audi&lt;/option</a:t>
            </a:r>
            <a:r>
              <a:rPr lang="en-US" sz="2400" dirty="0" smtClean="0"/>
              <a:t>&gt;</a:t>
            </a:r>
          </a:p>
          <a:p>
            <a:pPr marL="0" indent="0">
              <a:buNone/>
            </a:pPr>
            <a:r>
              <a:rPr lang="en-US" sz="2400" dirty="0" smtClean="0"/>
              <a:t>  </a:t>
            </a:r>
            <a:r>
              <a:rPr lang="en-US" sz="2400" dirty="0"/>
              <a:t>&lt;/select&gt;</a:t>
            </a:r>
          </a:p>
          <a:p>
            <a:pPr marL="0" indent="0">
              <a:buNone/>
            </a:pPr>
            <a:r>
              <a:rPr lang="en-US" sz="2400" dirty="0" smtClean="0"/>
              <a:t> </a:t>
            </a:r>
            <a:r>
              <a:rPr lang="en-US" sz="2400" dirty="0"/>
              <a:t>&lt;input type="submit"&gt;</a:t>
            </a:r>
          </a:p>
          <a:p>
            <a:pPr marL="0" indent="0">
              <a:buNone/>
            </a:pPr>
            <a:r>
              <a:rPr lang="en-US" sz="2400" dirty="0"/>
              <a:t>&lt;/form</a:t>
            </a:r>
            <a:r>
              <a:rPr lang="en-US" sz="2400" dirty="0" smtClean="0"/>
              <a:t>&gt;</a:t>
            </a: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089564"/>
            <a:ext cx="2971800" cy="224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2729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20000"/>
              <a:lumOff val="80000"/>
            </a:schemeClr>
          </a:solidFill>
        </p:spPr>
        <p:txBody>
          <a:bodyPr>
            <a:normAutofit fontScale="90000"/>
          </a:bodyPr>
          <a:lstStyle/>
          <a:p>
            <a:r>
              <a:rPr lang="en-US" dirty="0" smtClean="0"/>
              <a:t/>
            </a:r>
            <a:br>
              <a:rPr lang="en-US" dirty="0" smtClean="0"/>
            </a:br>
            <a:r>
              <a:rPr lang="en-US" dirty="0" smtClean="0"/>
              <a:t>HTML </a:t>
            </a:r>
            <a:r>
              <a:rPr lang="en-US" dirty="0"/>
              <a:t>Input Types</a:t>
            </a:r>
            <a:br>
              <a:rPr lang="en-US" dirty="0"/>
            </a:br>
            <a:endParaRPr lang="en-US" dirty="0"/>
          </a:p>
        </p:txBody>
      </p:sp>
      <p:sp>
        <p:nvSpPr>
          <p:cNvPr id="3" name="Content Placeholder 2"/>
          <p:cNvSpPr>
            <a:spLocks noGrp="1"/>
          </p:cNvSpPr>
          <p:nvPr>
            <p:ph idx="1"/>
          </p:nvPr>
        </p:nvSpPr>
        <p:spPr>
          <a:xfrm>
            <a:off x="304800" y="1066800"/>
            <a:ext cx="8382000" cy="5638800"/>
          </a:xfrm>
        </p:spPr>
        <p:txBody>
          <a:bodyPr>
            <a:normAutofit fontScale="62500" lnSpcReduction="20000"/>
          </a:bodyPr>
          <a:lstStyle/>
          <a:p>
            <a:pPr marL="0" indent="0">
              <a:buNone/>
            </a:pPr>
            <a:r>
              <a:rPr lang="en-US" dirty="0"/>
              <a:t>&lt;input type="button"&gt;</a:t>
            </a:r>
          </a:p>
          <a:p>
            <a:pPr marL="0" indent="0">
              <a:buNone/>
            </a:pPr>
            <a:r>
              <a:rPr lang="en-US" dirty="0"/>
              <a:t>&lt;input type="checkbox"&gt;</a:t>
            </a:r>
          </a:p>
          <a:p>
            <a:pPr marL="0" indent="0">
              <a:buNone/>
            </a:pPr>
            <a:r>
              <a:rPr lang="en-US" dirty="0"/>
              <a:t>&lt;input type="color"&gt;</a:t>
            </a:r>
          </a:p>
          <a:p>
            <a:pPr marL="0" indent="0">
              <a:buNone/>
            </a:pPr>
            <a:r>
              <a:rPr lang="en-US" dirty="0"/>
              <a:t>&lt;input type="date"&gt;</a:t>
            </a:r>
          </a:p>
          <a:p>
            <a:pPr marL="0" indent="0">
              <a:buNone/>
            </a:pPr>
            <a:r>
              <a:rPr lang="en-US" dirty="0" smtClean="0"/>
              <a:t>&lt;</a:t>
            </a:r>
            <a:r>
              <a:rPr lang="en-US" dirty="0"/>
              <a:t>input type="email"&gt;</a:t>
            </a:r>
          </a:p>
          <a:p>
            <a:pPr marL="0" indent="0">
              <a:buNone/>
            </a:pPr>
            <a:r>
              <a:rPr lang="en-US" dirty="0"/>
              <a:t>&lt;input type="file"&gt;</a:t>
            </a:r>
          </a:p>
          <a:p>
            <a:pPr marL="0" indent="0">
              <a:buNone/>
            </a:pPr>
            <a:r>
              <a:rPr lang="en-US" dirty="0"/>
              <a:t>&lt;input type="hidden"&gt;</a:t>
            </a:r>
          </a:p>
          <a:p>
            <a:pPr marL="0" indent="0">
              <a:buNone/>
            </a:pPr>
            <a:r>
              <a:rPr lang="en-US" dirty="0"/>
              <a:t>&lt;input type="image"&gt;</a:t>
            </a:r>
          </a:p>
          <a:p>
            <a:pPr marL="0" indent="0">
              <a:buNone/>
            </a:pPr>
            <a:r>
              <a:rPr lang="en-US" dirty="0"/>
              <a:t>&lt;input type="month"&gt;</a:t>
            </a:r>
          </a:p>
          <a:p>
            <a:pPr marL="0" indent="0">
              <a:buNone/>
            </a:pPr>
            <a:r>
              <a:rPr lang="en-US" dirty="0"/>
              <a:t>&lt;input type="number"&gt;</a:t>
            </a:r>
          </a:p>
          <a:p>
            <a:pPr marL="0" indent="0">
              <a:buNone/>
            </a:pPr>
            <a:r>
              <a:rPr lang="en-US" dirty="0"/>
              <a:t>&lt;input type="password"&gt;</a:t>
            </a:r>
          </a:p>
          <a:p>
            <a:pPr marL="0" indent="0">
              <a:buNone/>
            </a:pPr>
            <a:r>
              <a:rPr lang="en-US" dirty="0"/>
              <a:t>&lt;input type="radio"&gt;</a:t>
            </a:r>
          </a:p>
          <a:p>
            <a:pPr marL="0" indent="0">
              <a:buNone/>
            </a:pPr>
            <a:r>
              <a:rPr lang="en-US" dirty="0" smtClean="0"/>
              <a:t>&lt;</a:t>
            </a:r>
            <a:r>
              <a:rPr lang="en-US" dirty="0"/>
              <a:t>input type="reset"&gt;</a:t>
            </a:r>
          </a:p>
          <a:p>
            <a:pPr marL="0" indent="0">
              <a:buNone/>
            </a:pPr>
            <a:r>
              <a:rPr lang="en-US" dirty="0"/>
              <a:t>&lt;input type="search"&gt;</a:t>
            </a:r>
          </a:p>
          <a:p>
            <a:pPr marL="0" indent="0">
              <a:buNone/>
            </a:pPr>
            <a:r>
              <a:rPr lang="en-US" dirty="0"/>
              <a:t>&lt;input type="submit"&gt;</a:t>
            </a:r>
          </a:p>
          <a:p>
            <a:pPr marL="0" indent="0">
              <a:buNone/>
            </a:pPr>
            <a:r>
              <a:rPr lang="en-US" dirty="0" smtClean="0"/>
              <a:t>&lt;</a:t>
            </a:r>
            <a:r>
              <a:rPr lang="en-US" dirty="0"/>
              <a:t>input type="text"&gt;</a:t>
            </a:r>
          </a:p>
          <a:p>
            <a:pPr marL="0" indent="0">
              <a:buNone/>
            </a:pPr>
            <a:r>
              <a:rPr lang="en-US" dirty="0"/>
              <a:t>&lt;input type="time"&gt;</a:t>
            </a:r>
          </a:p>
          <a:p>
            <a:pPr marL="0" indent="0">
              <a:buNone/>
            </a:pPr>
            <a:r>
              <a:rPr lang="en-US" dirty="0"/>
              <a:t>&lt;input type="</a:t>
            </a:r>
            <a:r>
              <a:rPr lang="en-US" dirty="0" err="1"/>
              <a:t>url</a:t>
            </a:r>
            <a:r>
              <a:rPr lang="en-US" dirty="0"/>
              <a:t>"&gt;</a:t>
            </a:r>
          </a:p>
          <a:p>
            <a:pPr marL="0" indent="0">
              <a:buNone/>
            </a:pPr>
            <a:endParaRPr lang="en-US" dirty="0"/>
          </a:p>
        </p:txBody>
      </p:sp>
    </p:spTree>
    <p:extLst>
      <p:ext uri="{BB962C8B-B14F-4D97-AF65-F5344CB8AC3E}">
        <p14:creationId xmlns:p14="http://schemas.microsoft.com/office/powerpoint/2010/main" val="1176645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40000"/>
              <a:lumOff val="60000"/>
            </a:schemeClr>
          </a:solidFill>
        </p:spPr>
        <p:txBody>
          <a:bodyPr>
            <a:normAutofit fontScale="90000"/>
          </a:bodyPr>
          <a:lstStyle/>
          <a:p>
            <a:r>
              <a:rPr lang="en-US" dirty="0" smtClean="0"/>
              <a:t/>
            </a:r>
            <a:br>
              <a:rPr lang="en-US" dirty="0" smtClean="0"/>
            </a:br>
            <a:r>
              <a:rPr lang="en-US" dirty="0" smtClean="0"/>
              <a:t>The </a:t>
            </a:r>
            <a:r>
              <a:rPr lang="en-US" dirty="0" err="1"/>
              <a:t>readonly</a:t>
            </a:r>
            <a:r>
              <a:rPr lang="en-US" dirty="0"/>
              <a:t> Attribute</a:t>
            </a:r>
            <a:br>
              <a:rPr lang="en-US" dirty="0"/>
            </a:br>
            <a:endParaRPr lang="en-US" dirty="0"/>
          </a:p>
        </p:txBody>
      </p:sp>
      <p:sp>
        <p:nvSpPr>
          <p:cNvPr id="3" name="Content Placeholder 2"/>
          <p:cNvSpPr>
            <a:spLocks noGrp="1"/>
          </p:cNvSpPr>
          <p:nvPr>
            <p:ph idx="1"/>
          </p:nvPr>
        </p:nvSpPr>
        <p:spPr>
          <a:xfrm>
            <a:off x="152400" y="1143000"/>
            <a:ext cx="4572000" cy="5181600"/>
          </a:xfrm>
        </p:spPr>
        <p:txBody>
          <a:bodyPr>
            <a:normAutofit fontScale="62500" lnSpcReduction="20000"/>
          </a:bodyPr>
          <a:lstStyle/>
          <a:p>
            <a:pPr marL="0" indent="0">
              <a:buNone/>
            </a:pPr>
            <a:endParaRPr lang="en-US" dirty="0"/>
          </a:p>
          <a:p>
            <a:pPr marL="0" indent="0">
              <a:buNone/>
            </a:pPr>
            <a:r>
              <a:rPr lang="en-US" dirty="0"/>
              <a:t>&lt;h1&gt;The input </a:t>
            </a:r>
            <a:r>
              <a:rPr lang="en-US" dirty="0" err="1"/>
              <a:t>readonly</a:t>
            </a:r>
            <a:r>
              <a:rPr lang="en-US" dirty="0"/>
              <a:t> attribute&lt;/h1</a:t>
            </a:r>
            <a:r>
              <a:rPr lang="en-US" dirty="0" smtClean="0"/>
              <a:t>&gt;</a:t>
            </a:r>
            <a:endParaRPr lang="en-US" dirty="0"/>
          </a:p>
          <a:p>
            <a:pPr marL="0" indent="0">
              <a:buNone/>
            </a:pPr>
            <a:r>
              <a:rPr lang="en-US" dirty="0" smtClean="0"/>
              <a:t>     &lt;</a:t>
            </a:r>
            <a:r>
              <a:rPr lang="en-US" dirty="0"/>
              <a:t>form action="/</a:t>
            </a:r>
            <a:r>
              <a:rPr lang="en-US" dirty="0" err="1"/>
              <a:t>action_page.php</a:t>
            </a:r>
            <a:r>
              <a:rPr lang="en-US" dirty="0"/>
              <a:t>"&gt;</a:t>
            </a:r>
          </a:p>
          <a:p>
            <a:pPr marL="0" indent="0">
              <a:buNone/>
            </a:pPr>
            <a:r>
              <a:rPr lang="en-US" dirty="0" smtClean="0"/>
              <a:t> </a:t>
            </a:r>
            <a:r>
              <a:rPr lang="en-US" dirty="0"/>
              <a:t>&lt;label for="</a:t>
            </a:r>
            <a:r>
              <a:rPr lang="en-US" dirty="0" err="1"/>
              <a:t>fname</a:t>
            </a:r>
            <a:r>
              <a:rPr lang="en-US" dirty="0"/>
              <a:t>"&gt;First name:&lt;/label&gt;&lt;</a:t>
            </a:r>
            <a:r>
              <a:rPr lang="en-US" dirty="0" err="1"/>
              <a:t>br</a:t>
            </a:r>
            <a:r>
              <a:rPr lang="en-US" dirty="0"/>
              <a:t>&gt;</a:t>
            </a:r>
          </a:p>
          <a:p>
            <a:pPr marL="0" indent="0">
              <a:buNone/>
            </a:pPr>
            <a:r>
              <a:rPr lang="en-US" dirty="0"/>
              <a:t>  &lt;input type="text" id="</a:t>
            </a:r>
            <a:r>
              <a:rPr lang="en-US" dirty="0" err="1"/>
              <a:t>fname</a:t>
            </a:r>
            <a:r>
              <a:rPr lang="en-US" dirty="0"/>
              <a:t>" name="</a:t>
            </a:r>
            <a:r>
              <a:rPr lang="en-US" dirty="0" err="1"/>
              <a:t>fname</a:t>
            </a:r>
            <a:r>
              <a:rPr lang="en-US" dirty="0"/>
              <a:t>" value="John" </a:t>
            </a:r>
            <a:r>
              <a:rPr lang="en-US" dirty="0" err="1"/>
              <a:t>readonly</a:t>
            </a:r>
            <a:r>
              <a:rPr lang="en-US" dirty="0"/>
              <a:t>&gt;&lt;</a:t>
            </a:r>
            <a:r>
              <a:rPr lang="en-US" dirty="0" err="1"/>
              <a:t>br</a:t>
            </a:r>
            <a:r>
              <a:rPr lang="en-US" dirty="0"/>
              <a:t>&gt;</a:t>
            </a:r>
          </a:p>
          <a:p>
            <a:pPr marL="0" indent="0">
              <a:buNone/>
            </a:pPr>
            <a:r>
              <a:rPr lang="en-US" dirty="0"/>
              <a:t>  &lt;label for="</a:t>
            </a:r>
            <a:r>
              <a:rPr lang="en-US" dirty="0" err="1"/>
              <a:t>lname</a:t>
            </a:r>
            <a:r>
              <a:rPr lang="en-US" dirty="0"/>
              <a:t>"&gt;Last name:&lt;/label&gt;&lt;</a:t>
            </a:r>
            <a:r>
              <a:rPr lang="en-US" dirty="0" err="1"/>
              <a:t>br</a:t>
            </a:r>
            <a:r>
              <a:rPr lang="en-US" dirty="0"/>
              <a:t>&gt;</a:t>
            </a:r>
          </a:p>
          <a:p>
            <a:pPr marL="0" indent="0">
              <a:buNone/>
            </a:pPr>
            <a:r>
              <a:rPr lang="en-US" dirty="0"/>
              <a:t>  &lt;input type="text" id="</a:t>
            </a:r>
            <a:r>
              <a:rPr lang="en-US" dirty="0" err="1"/>
              <a:t>lname</a:t>
            </a:r>
            <a:r>
              <a:rPr lang="en-US" dirty="0"/>
              <a:t>" name="</a:t>
            </a:r>
            <a:r>
              <a:rPr lang="en-US" dirty="0" err="1"/>
              <a:t>lname</a:t>
            </a:r>
            <a:r>
              <a:rPr lang="en-US" dirty="0"/>
              <a:t>" value="Doe"&gt;&lt;</a:t>
            </a:r>
            <a:r>
              <a:rPr lang="en-US" dirty="0" err="1"/>
              <a:t>br</a:t>
            </a:r>
            <a:r>
              <a:rPr lang="en-US" dirty="0"/>
              <a:t>&gt;&lt;</a:t>
            </a:r>
            <a:r>
              <a:rPr lang="en-US" dirty="0" err="1"/>
              <a:t>br</a:t>
            </a:r>
            <a:r>
              <a:rPr lang="en-US" dirty="0"/>
              <a:t>&gt;</a:t>
            </a:r>
          </a:p>
          <a:p>
            <a:pPr marL="0" indent="0">
              <a:buNone/>
            </a:pPr>
            <a:r>
              <a:rPr lang="en-US" dirty="0"/>
              <a:t>  &lt;input type="submit" value="Submit"&gt;</a:t>
            </a:r>
          </a:p>
          <a:p>
            <a:pPr marL="0" indent="0">
              <a:buNone/>
            </a:pPr>
            <a:r>
              <a:rPr lang="en-US" dirty="0"/>
              <a:t>&lt;/form&gt;</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81162"/>
            <a:ext cx="4019550" cy="250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67586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20000"/>
              <a:lumOff val="80000"/>
            </a:schemeClr>
          </a:solidFill>
        </p:spPr>
        <p:txBody>
          <a:bodyPr>
            <a:normAutofit fontScale="90000"/>
          </a:bodyPr>
          <a:lstStyle/>
          <a:p>
            <a:r>
              <a:rPr lang="en-US" b="1" dirty="0" smtClean="0"/>
              <a:t/>
            </a:r>
            <a:br>
              <a:rPr lang="en-US" b="1" dirty="0" smtClean="0"/>
            </a:br>
            <a:r>
              <a:rPr lang="en-US" b="1" dirty="0" smtClean="0"/>
              <a:t>Semantic </a:t>
            </a:r>
            <a:r>
              <a:rPr lang="en-US" b="1" dirty="0"/>
              <a:t>Elements in HTML</a:t>
            </a:r>
            <a:br>
              <a:rPr lang="en-US" b="1" dirty="0"/>
            </a:b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572491"/>
            <a:ext cx="248602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6324600" cy="5758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2065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tx2">
              <a:lumMod val="40000"/>
              <a:lumOff val="60000"/>
            </a:schemeClr>
          </a:solidFill>
        </p:spPr>
        <p:txBody>
          <a:bodyPr>
            <a:normAutofit fontScale="90000"/>
          </a:bodyPr>
          <a:lstStyle/>
          <a:p>
            <a:r>
              <a:rPr lang="en-US" b="1" dirty="0" smtClean="0"/>
              <a:t/>
            </a:r>
            <a:br>
              <a:rPr lang="en-US" b="1" dirty="0" smtClean="0"/>
            </a:br>
            <a:r>
              <a:rPr lang="en-US" b="1" dirty="0" smtClean="0"/>
              <a:t>HTML </a:t>
            </a:r>
            <a:r>
              <a:rPr lang="en-US" b="1" dirty="0"/>
              <a:t>Entities</a:t>
            </a:r>
            <a:br>
              <a:rPr lang="en-US" b="1" dirty="0"/>
            </a:b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610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663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tx2">
              <a:lumMod val="40000"/>
              <a:lumOff val="60000"/>
            </a:schemeClr>
          </a:solidFill>
        </p:spPr>
        <p:txBody>
          <a:bodyPr>
            <a:normAutofit fontScale="90000"/>
          </a:bodyPr>
          <a:lstStyle/>
          <a:p>
            <a:r>
              <a:rPr lang="en-US" b="1" dirty="0" smtClean="0"/>
              <a:t/>
            </a:r>
            <a:br>
              <a:rPr lang="en-US" b="1" dirty="0" smtClean="0"/>
            </a:br>
            <a:r>
              <a:rPr lang="en-US" b="1" dirty="0" smtClean="0"/>
              <a:t>HTML Mathematical  Symbols</a:t>
            </a:r>
            <a:r>
              <a:rPr lang="en-US" b="1" dirty="0"/>
              <a:t/>
            </a:r>
            <a:br>
              <a:rPr lang="en-US" b="1" dirty="0"/>
            </a:b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1" y="990600"/>
            <a:ext cx="8763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88845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75000"/>
            </a:schemeClr>
          </a:solidFill>
        </p:spPr>
        <p:txBody>
          <a:bodyPr/>
          <a:lstStyle/>
          <a:p>
            <a:r>
              <a:rPr lang="en-US" altLang="en-US" b="1" dirty="0"/>
              <a:t>CSS</a:t>
            </a:r>
            <a:endParaRPr lang="en-US" dirty="0"/>
          </a:p>
        </p:txBody>
      </p:sp>
      <p:sp>
        <p:nvSpPr>
          <p:cNvPr id="4" name="Content Placeholder 1"/>
          <p:cNvSpPr>
            <a:spLocks noGrp="1"/>
          </p:cNvSpPr>
          <p:nvPr>
            <p:ph idx="1"/>
          </p:nvPr>
        </p:nvSpPr>
        <p:spPr>
          <a:xfrm>
            <a:off x="457200" y="1219200"/>
            <a:ext cx="8229600" cy="5334000"/>
          </a:xfrm>
        </p:spPr>
        <p:txBody>
          <a:bodyPr/>
          <a:lstStyle/>
          <a:p>
            <a:r>
              <a:rPr lang="en-US" altLang="en-US" sz="2000" b="1" dirty="0" smtClean="0"/>
              <a:t>CSS</a:t>
            </a:r>
            <a:r>
              <a:rPr lang="en-US" altLang="en-US" sz="2000" dirty="0" smtClean="0"/>
              <a:t> stands for </a:t>
            </a:r>
            <a:r>
              <a:rPr lang="en-US" altLang="en-US" sz="2000" b="1" dirty="0" smtClean="0"/>
              <a:t>C</a:t>
            </a:r>
            <a:r>
              <a:rPr lang="en-US" altLang="en-US" sz="2000" dirty="0" smtClean="0"/>
              <a:t>ascading </a:t>
            </a:r>
            <a:r>
              <a:rPr lang="en-US" altLang="en-US" sz="2000" b="1" dirty="0" smtClean="0"/>
              <a:t>S</a:t>
            </a:r>
            <a:r>
              <a:rPr lang="en-US" altLang="en-US" sz="2000" dirty="0" smtClean="0"/>
              <a:t>tyle </a:t>
            </a:r>
            <a:r>
              <a:rPr lang="en-US" altLang="en-US" sz="2000" b="1" dirty="0" smtClean="0"/>
              <a:t>S</a:t>
            </a:r>
            <a:r>
              <a:rPr lang="en-US" altLang="en-US" sz="2000" dirty="0" smtClean="0"/>
              <a:t>heets.</a:t>
            </a:r>
          </a:p>
          <a:p>
            <a:r>
              <a:rPr lang="en-US" altLang="en-US" sz="2000" dirty="0" smtClean="0"/>
              <a:t>CSS describes </a:t>
            </a:r>
            <a:r>
              <a:rPr lang="en-US" altLang="en-US" sz="2000" b="1" dirty="0" smtClean="0"/>
              <a:t>how HTML elements are to be displayed on screen, paper, or in other media</a:t>
            </a:r>
            <a:r>
              <a:rPr lang="en-US" altLang="en-US" sz="2000" dirty="0" smtClean="0"/>
              <a:t>.</a:t>
            </a:r>
          </a:p>
          <a:p>
            <a:r>
              <a:rPr lang="en-US" altLang="en-US" sz="2000" dirty="0" smtClean="0"/>
              <a:t>CSS </a:t>
            </a:r>
            <a:r>
              <a:rPr lang="en-US" altLang="en-US" sz="2000" b="1" dirty="0" smtClean="0"/>
              <a:t>saves a lot of work</a:t>
            </a:r>
            <a:r>
              <a:rPr lang="en-US" altLang="en-US" sz="2000" dirty="0" smtClean="0"/>
              <a:t>. It can control the layout of multiple web pages all at once.</a:t>
            </a:r>
          </a:p>
          <a:p>
            <a:r>
              <a:rPr lang="en-US" altLang="en-US" sz="2000" dirty="0" smtClean="0"/>
              <a:t>CSS can be added to HTML elements in 3 ways:</a:t>
            </a:r>
          </a:p>
          <a:p>
            <a:pPr lvl="2"/>
            <a:r>
              <a:rPr lang="en-US" altLang="en-US" sz="2000" b="1" dirty="0" smtClean="0"/>
              <a:t>Inline</a:t>
            </a:r>
            <a:r>
              <a:rPr lang="en-US" altLang="en-US" sz="2000" dirty="0" smtClean="0"/>
              <a:t> - by using the style attribute in HTML elements</a:t>
            </a:r>
          </a:p>
          <a:p>
            <a:pPr lvl="2"/>
            <a:r>
              <a:rPr lang="en-US" altLang="en-US" sz="2000" b="1" dirty="0" smtClean="0"/>
              <a:t>Internal</a:t>
            </a:r>
            <a:r>
              <a:rPr lang="en-US" altLang="en-US" sz="2000" dirty="0" smtClean="0"/>
              <a:t> - by using a &lt;style&gt; element in the &lt;head&gt; section</a:t>
            </a:r>
          </a:p>
          <a:p>
            <a:pPr lvl="2"/>
            <a:r>
              <a:rPr lang="en-US" altLang="en-US" sz="2000" b="1" dirty="0" smtClean="0"/>
              <a:t>External</a:t>
            </a:r>
            <a:r>
              <a:rPr lang="en-US" altLang="en-US" sz="2000" dirty="0" smtClean="0"/>
              <a:t> - by using an external CSS file</a:t>
            </a:r>
          </a:p>
          <a:p>
            <a:r>
              <a:rPr lang="en-US" altLang="en-US" sz="2000" dirty="0" smtClean="0"/>
              <a:t>The most common way to add CSS, is to keep the styles in separate CSS files. However, here we will use inline and internal styling, because this is easier to demonstrate, and easier for you to try it yourself. </a:t>
            </a:r>
          </a:p>
          <a:p>
            <a:endParaRPr lang="en-US" altLang="en-US" sz="2000" dirty="0" smtClean="0"/>
          </a:p>
        </p:txBody>
      </p:sp>
    </p:spTree>
    <p:extLst>
      <p:ext uri="{BB962C8B-B14F-4D97-AF65-F5344CB8AC3E}">
        <p14:creationId xmlns:p14="http://schemas.microsoft.com/office/powerpoint/2010/main" val="9241625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a:solidFill>
            <a:schemeClr val="bg1">
              <a:lumMod val="65000"/>
            </a:schemeClr>
          </a:solidFill>
        </p:spPr>
        <p:txBody>
          <a:bodyPr>
            <a:normAutofit fontScale="90000"/>
          </a:bodyPr>
          <a:lstStyle/>
          <a:p>
            <a:r>
              <a:rPr lang="en-US" dirty="0"/>
              <a:t>Inline CSS</a:t>
            </a:r>
          </a:p>
        </p:txBody>
      </p:sp>
      <p:sp>
        <p:nvSpPr>
          <p:cNvPr id="4" name="Content Placeholder 1"/>
          <p:cNvSpPr>
            <a:spLocks noGrp="1"/>
          </p:cNvSpPr>
          <p:nvPr>
            <p:ph idx="1"/>
          </p:nvPr>
        </p:nvSpPr>
        <p:spPr/>
        <p:txBody>
          <a:bodyPr/>
          <a:lstStyle/>
          <a:p>
            <a:pPr>
              <a:buFont typeface="Wingdings 3" pitchFamily="18" charset="2"/>
              <a:buNone/>
            </a:pPr>
            <a:r>
              <a:rPr lang="en-US" altLang="en-US" sz="2000" dirty="0" smtClean="0"/>
              <a:t>&lt;!DOCTYPE html&gt;</a:t>
            </a:r>
          </a:p>
          <a:p>
            <a:pPr>
              <a:buFont typeface="Wingdings 3" pitchFamily="18" charset="2"/>
              <a:buNone/>
            </a:pPr>
            <a:r>
              <a:rPr lang="en-US" altLang="en-US" sz="2000" dirty="0" smtClean="0"/>
              <a:t>&lt;html&gt;</a:t>
            </a:r>
          </a:p>
          <a:p>
            <a:pPr>
              <a:buFont typeface="Wingdings 3" pitchFamily="18" charset="2"/>
              <a:buNone/>
            </a:pPr>
            <a:r>
              <a:rPr lang="en-US" altLang="en-US" sz="2000" dirty="0" smtClean="0"/>
              <a:t>&lt;body&gt;</a:t>
            </a:r>
          </a:p>
          <a:p>
            <a:pPr>
              <a:buFont typeface="Wingdings 3" pitchFamily="18" charset="2"/>
              <a:buNone/>
            </a:pPr>
            <a:endParaRPr lang="en-US" altLang="en-US" sz="2000" dirty="0" smtClean="0"/>
          </a:p>
          <a:p>
            <a:pPr>
              <a:buFont typeface="Wingdings 3" pitchFamily="18" charset="2"/>
              <a:buNone/>
            </a:pPr>
            <a:r>
              <a:rPr lang="en-US" altLang="en-US" sz="2000" dirty="0" smtClean="0"/>
              <a:t>&lt;h1 style="</a:t>
            </a:r>
            <a:r>
              <a:rPr lang="en-US" altLang="en-US" sz="2000" dirty="0" err="1" smtClean="0"/>
              <a:t>color:blue</a:t>
            </a:r>
            <a:r>
              <a:rPr lang="en-US" altLang="en-US" sz="2000" dirty="0" smtClean="0"/>
              <a:t>;"&gt;This is a Blue Heading&lt;/h1&gt;</a:t>
            </a:r>
          </a:p>
          <a:p>
            <a:pPr>
              <a:buFont typeface="Wingdings 3" pitchFamily="18" charset="2"/>
              <a:buNone/>
            </a:pPr>
            <a:endParaRPr lang="en-US" altLang="en-US" sz="2000" dirty="0" smtClean="0"/>
          </a:p>
          <a:p>
            <a:pPr>
              <a:buFont typeface="Wingdings 3" pitchFamily="18" charset="2"/>
              <a:buNone/>
            </a:pPr>
            <a:r>
              <a:rPr lang="en-US" altLang="en-US" sz="2000" dirty="0" smtClean="0"/>
              <a:t>&lt;/body&gt;</a:t>
            </a:r>
          </a:p>
          <a:p>
            <a:pPr>
              <a:buFont typeface="Wingdings 3" pitchFamily="18" charset="2"/>
              <a:buNone/>
            </a:pPr>
            <a:r>
              <a:rPr lang="en-US" altLang="en-US" sz="2000" dirty="0" smtClean="0"/>
              <a:t>&lt;/html&gt;</a:t>
            </a:r>
          </a:p>
        </p:txBody>
      </p:sp>
      <p:pic>
        <p:nvPicPr>
          <p:cNvPr id="5" name="Picture 2"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24400"/>
            <a:ext cx="57975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5175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65000"/>
            </a:schemeClr>
          </a:solidFill>
        </p:spPr>
        <p:txBody>
          <a:bodyPr/>
          <a:lstStyle/>
          <a:p>
            <a:r>
              <a:rPr lang="en-US" dirty="0"/>
              <a:t>Internal CSS</a:t>
            </a:r>
          </a:p>
        </p:txBody>
      </p:sp>
      <p:sp>
        <p:nvSpPr>
          <p:cNvPr id="4" name="Content Placeholder 1"/>
          <p:cNvSpPr>
            <a:spLocks noGrp="1"/>
          </p:cNvSpPr>
          <p:nvPr>
            <p:ph idx="1"/>
          </p:nvPr>
        </p:nvSpPr>
        <p:spPr>
          <a:xfrm>
            <a:off x="457200" y="990600"/>
            <a:ext cx="8229600" cy="5135563"/>
          </a:xfrm>
        </p:spPr>
        <p:txBody>
          <a:bodyPr/>
          <a:lstStyle/>
          <a:p>
            <a:pPr>
              <a:lnSpc>
                <a:spcPct val="150000"/>
              </a:lnSpc>
            </a:pPr>
            <a:r>
              <a:rPr lang="en-US" altLang="en-US" sz="1800" dirty="0" smtClean="0"/>
              <a:t>An internal CSS is used to define a style for a single HTML page.</a:t>
            </a:r>
          </a:p>
          <a:p>
            <a:pPr>
              <a:lnSpc>
                <a:spcPct val="150000"/>
              </a:lnSpc>
            </a:pPr>
            <a:r>
              <a:rPr lang="en-US" altLang="en-US" sz="1800" dirty="0" smtClean="0"/>
              <a:t>An internal CSS is defined in the &lt;head&gt; section of an HTML page, within a &lt;style&gt;</a:t>
            </a:r>
          </a:p>
        </p:txBody>
      </p:sp>
      <p:sp>
        <p:nvSpPr>
          <p:cNvPr id="5" name="Content Placeholder 1">
            <a:extLst>
              <a:ext uri="{FF2B5EF4-FFF2-40B4-BE49-F238E27FC236}">
                <a16:creationId xmlns:a16="http://schemas.microsoft.com/office/drawing/2014/main" xmlns="" id="{B783C14C-5AA9-4EFD-A30B-57065F2A41BA}"/>
              </a:ext>
            </a:extLst>
          </p:cNvPr>
          <p:cNvSpPr txBox="1">
            <a:spLocks/>
          </p:cNvSpPr>
          <p:nvPr/>
        </p:nvSpPr>
        <p:spPr bwMode="auto">
          <a:xfrm>
            <a:off x="152400" y="2133600"/>
            <a:ext cx="4191000" cy="4495800"/>
          </a:xfrm>
          <a:prstGeom prst="rect">
            <a:avLst/>
          </a:prstGeom>
          <a:noFill/>
          <a:ln w="9525">
            <a:noFill/>
            <a:miter lim="800000"/>
            <a:headEnd/>
            <a:tailEnd/>
          </a:ln>
        </p:spPr>
        <p:txBody>
          <a:bodyPr/>
          <a:lstStyle/>
          <a:p>
            <a:pPr marL="365125" indent="-255588">
              <a:spcBef>
                <a:spcPts val="400"/>
              </a:spcBef>
              <a:buClr>
                <a:schemeClr val="accent1"/>
              </a:buClr>
              <a:buSzPct val="68000"/>
              <a:defRPr/>
            </a:pPr>
            <a:r>
              <a:rPr kumimoji="0" lang="en-US" sz="1800" dirty="0">
                <a:latin typeface="+mn-lt"/>
              </a:rPr>
              <a:t>&lt;!DOCTYPE html&gt;</a:t>
            </a:r>
          </a:p>
          <a:p>
            <a:pPr marL="365125" indent="-255588">
              <a:spcBef>
                <a:spcPts val="400"/>
              </a:spcBef>
              <a:buClr>
                <a:schemeClr val="accent1"/>
              </a:buClr>
              <a:buSzPct val="68000"/>
              <a:defRPr/>
            </a:pPr>
            <a:r>
              <a:rPr kumimoji="0" lang="en-US" sz="1800" dirty="0">
                <a:latin typeface="+mn-lt"/>
              </a:rPr>
              <a:t>&lt;html&gt;</a:t>
            </a:r>
          </a:p>
          <a:p>
            <a:pPr marL="365125" indent="-255588">
              <a:spcBef>
                <a:spcPts val="400"/>
              </a:spcBef>
              <a:buClr>
                <a:schemeClr val="accent1"/>
              </a:buClr>
              <a:buSzPct val="68000"/>
              <a:defRPr/>
            </a:pPr>
            <a:r>
              <a:rPr kumimoji="0" lang="en-US" sz="1800" dirty="0">
                <a:latin typeface="+mn-lt"/>
              </a:rPr>
              <a:t>&lt;head&gt;</a:t>
            </a:r>
          </a:p>
          <a:p>
            <a:pPr marL="365125" indent="-255588">
              <a:spcBef>
                <a:spcPts val="400"/>
              </a:spcBef>
              <a:buClr>
                <a:schemeClr val="accent1"/>
              </a:buClr>
              <a:buSzPct val="68000"/>
              <a:defRPr/>
            </a:pPr>
            <a:r>
              <a:rPr kumimoji="0" lang="en-US" sz="1800" dirty="0">
                <a:latin typeface="+mn-lt"/>
              </a:rPr>
              <a:t>&lt;style&gt;</a:t>
            </a:r>
          </a:p>
          <a:p>
            <a:pPr marL="365125" indent="-255588">
              <a:spcBef>
                <a:spcPts val="400"/>
              </a:spcBef>
              <a:buClr>
                <a:schemeClr val="accent1"/>
              </a:buClr>
              <a:buSzPct val="68000"/>
              <a:defRPr/>
            </a:pPr>
            <a:r>
              <a:rPr kumimoji="0" lang="en-US" sz="1800" dirty="0">
                <a:latin typeface="+mn-lt"/>
              </a:rPr>
              <a:t>body {background-color: </a:t>
            </a:r>
            <a:r>
              <a:rPr kumimoji="0" lang="en-US" sz="1800" dirty="0" err="1">
                <a:latin typeface="+mn-lt"/>
              </a:rPr>
              <a:t>powderblue</a:t>
            </a:r>
            <a:r>
              <a:rPr kumimoji="0" lang="en-US" sz="1800" dirty="0">
                <a:latin typeface="+mn-lt"/>
              </a:rPr>
              <a:t>;}</a:t>
            </a:r>
          </a:p>
          <a:p>
            <a:pPr marL="365125" indent="-255588">
              <a:spcBef>
                <a:spcPts val="400"/>
              </a:spcBef>
              <a:buClr>
                <a:schemeClr val="accent1"/>
              </a:buClr>
              <a:buSzPct val="68000"/>
              <a:defRPr/>
            </a:pPr>
            <a:r>
              <a:rPr kumimoji="0" lang="en-US" sz="1800" dirty="0">
                <a:latin typeface="+mn-lt"/>
              </a:rPr>
              <a:t>h1   {color: blue;}</a:t>
            </a:r>
          </a:p>
          <a:p>
            <a:pPr marL="365125" indent="-255588">
              <a:spcBef>
                <a:spcPts val="400"/>
              </a:spcBef>
              <a:buClr>
                <a:schemeClr val="accent1"/>
              </a:buClr>
              <a:buSzPct val="68000"/>
              <a:defRPr/>
            </a:pPr>
            <a:r>
              <a:rPr kumimoji="0" lang="en-US" sz="1800" dirty="0">
                <a:latin typeface="+mn-lt"/>
              </a:rPr>
              <a:t>p    {color: red;}</a:t>
            </a:r>
          </a:p>
          <a:p>
            <a:pPr marL="365125" indent="-255588">
              <a:spcBef>
                <a:spcPts val="400"/>
              </a:spcBef>
              <a:buClr>
                <a:schemeClr val="accent1"/>
              </a:buClr>
              <a:buSzPct val="68000"/>
              <a:defRPr/>
            </a:pPr>
            <a:r>
              <a:rPr kumimoji="0" lang="en-US" sz="1800" dirty="0">
                <a:latin typeface="+mn-lt"/>
              </a:rPr>
              <a:t>&lt;/style&gt;</a:t>
            </a:r>
          </a:p>
          <a:p>
            <a:pPr marL="365125" indent="-255588">
              <a:spcBef>
                <a:spcPts val="400"/>
              </a:spcBef>
              <a:buClr>
                <a:schemeClr val="accent1"/>
              </a:buClr>
              <a:buSzPct val="68000"/>
              <a:defRPr/>
            </a:pPr>
            <a:r>
              <a:rPr kumimoji="0" lang="en-US" sz="1800" dirty="0">
                <a:latin typeface="+mn-lt"/>
              </a:rPr>
              <a:t>&lt;/head&gt;</a:t>
            </a:r>
          </a:p>
          <a:p>
            <a:pPr marL="365125" indent="-255588">
              <a:spcBef>
                <a:spcPts val="400"/>
              </a:spcBef>
              <a:buClr>
                <a:schemeClr val="accent1"/>
              </a:buClr>
              <a:buSzPct val="68000"/>
              <a:defRPr/>
            </a:pPr>
            <a:r>
              <a:rPr kumimoji="0" lang="en-US" sz="1800" dirty="0">
                <a:latin typeface="+mn-lt"/>
              </a:rPr>
              <a:t>&lt;body&gt;</a:t>
            </a:r>
          </a:p>
          <a:p>
            <a:pPr marL="365125" indent="-255588">
              <a:spcBef>
                <a:spcPts val="400"/>
              </a:spcBef>
              <a:buClr>
                <a:schemeClr val="accent1"/>
              </a:buClr>
              <a:buSzPct val="68000"/>
              <a:defRPr/>
            </a:pPr>
            <a:r>
              <a:rPr kumimoji="0" lang="en-US" sz="1800" dirty="0">
                <a:latin typeface="+mn-lt"/>
              </a:rPr>
              <a:t>&lt;h1&gt;This is a heading&lt;/h1&gt;</a:t>
            </a:r>
          </a:p>
          <a:p>
            <a:pPr marL="365125" indent="-255588">
              <a:spcBef>
                <a:spcPts val="400"/>
              </a:spcBef>
              <a:buClr>
                <a:schemeClr val="accent1"/>
              </a:buClr>
              <a:buSzPct val="68000"/>
              <a:defRPr/>
            </a:pPr>
            <a:r>
              <a:rPr kumimoji="0" lang="en-US" sz="1800" dirty="0">
                <a:latin typeface="+mn-lt"/>
              </a:rPr>
              <a:t>&lt;p&gt;This is a paragraph.&lt;/p&gt;</a:t>
            </a:r>
          </a:p>
          <a:p>
            <a:pPr marL="365125" indent="-255588">
              <a:spcBef>
                <a:spcPts val="400"/>
              </a:spcBef>
              <a:buClr>
                <a:schemeClr val="accent1"/>
              </a:buClr>
              <a:buSzPct val="68000"/>
              <a:defRPr/>
            </a:pPr>
            <a:r>
              <a:rPr kumimoji="0" lang="en-US" sz="1800" dirty="0">
                <a:latin typeface="+mn-lt"/>
              </a:rPr>
              <a:t>&lt;/body&gt;</a:t>
            </a:r>
          </a:p>
          <a:p>
            <a:pPr marL="365125" indent="-255588">
              <a:spcBef>
                <a:spcPts val="400"/>
              </a:spcBef>
              <a:buClr>
                <a:schemeClr val="accent1"/>
              </a:buClr>
              <a:buSzPct val="68000"/>
              <a:defRPr/>
            </a:pPr>
            <a:r>
              <a:rPr kumimoji="0" lang="en-US" sz="1800" dirty="0">
                <a:latin typeface="+mn-lt"/>
              </a:rPr>
              <a:t>&lt;/html&gt;</a:t>
            </a:r>
          </a:p>
          <a:p>
            <a:pPr marL="365125" indent="-255588">
              <a:spcBef>
                <a:spcPts val="400"/>
              </a:spcBef>
              <a:buClr>
                <a:schemeClr val="accent1"/>
              </a:buClr>
              <a:buSzPct val="68000"/>
              <a:defRPr/>
            </a:pPr>
            <a:endParaRPr kumimoji="0" lang="en-US" sz="1600" dirty="0">
              <a:latin typeface="+mn-lt"/>
            </a:endParaRPr>
          </a:p>
        </p:txBody>
      </p:sp>
      <p:pic>
        <p:nvPicPr>
          <p:cNvPr id="6" name="Picture 3"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0480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06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20000"/>
              <a:lumOff val="80000"/>
            </a:schemeClr>
          </a:solidFill>
        </p:spPr>
        <p:txBody>
          <a:bodyPr/>
          <a:lstStyle/>
          <a:p>
            <a:r>
              <a:rPr lang="en-US" dirty="0"/>
              <a:t>HTML Text Formatting Example</a:t>
            </a:r>
          </a:p>
        </p:txBody>
      </p:sp>
      <p:sp>
        <p:nvSpPr>
          <p:cNvPr id="4" name="Content Placeholder 1"/>
          <p:cNvSpPr>
            <a:spLocks noGrp="1"/>
          </p:cNvSpPr>
          <p:nvPr>
            <p:ph idx="1"/>
          </p:nvPr>
        </p:nvSpPr>
        <p:spPr/>
        <p:txBody>
          <a:bodyPr/>
          <a:lstStyle/>
          <a:p>
            <a:pPr>
              <a:buFont typeface="Wingdings 3" pitchFamily="18" charset="2"/>
              <a:buNone/>
            </a:pPr>
            <a:r>
              <a:rPr lang="en-US" altLang="en-US" sz="1400" dirty="0" smtClean="0"/>
              <a:t>&lt;!DOCTYPE html&gt;</a:t>
            </a:r>
          </a:p>
          <a:p>
            <a:pPr>
              <a:buFont typeface="Wingdings 3" pitchFamily="18" charset="2"/>
              <a:buNone/>
            </a:pPr>
            <a:r>
              <a:rPr lang="en-US" altLang="en-US" sz="1400" dirty="0" smtClean="0"/>
              <a:t>&lt;html&gt;</a:t>
            </a:r>
          </a:p>
          <a:p>
            <a:pPr>
              <a:buFont typeface="Wingdings 3" pitchFamily="18" charset="2"/>
              <a:buNone/>
            </a:pPr>
            <a:r>
              <a:rPr lang="en-US" altLang="en-US" sz="1400" dirty="0" smtClean="0"/>
              <a:t>&lt;body&gt;</a:t>
            </a:r>
          </a:p>
          <a:p>
            <a:pPr>
              <a:buFont typeface="Wingdings 3" pitchFamily="18" charset="2"/>
              <a:buNone/>
            </a:pPr>
            <a:r>
              <a:rPr lang="en-US" altLang="en-US" sz="1400" dirty="0" smtClean="0"/>
              <a:t>&lt;p&gt;This text is normal.&lt;/p&gt;</a:t>
            </a:r>
          </a:p>
          <a:p>
            <a:pPr>
              <a:buFont typeface="Wingdings 3" pitchFamily="18" charset="2"/>
              <a:buNone/>
            </a:pPr>
            <a:r>
              <a:rPr lang="en-US" altLang="en-US" sz="1400" dirty="0" smtClean="0"/>
              <a:t>&lt;p&gt;&lt;b&gt;This text is bold.&lt;/b&gt;&lt;/p&gt;</a:t>
            </a:r>
          </a:p>
          <a:p>
            <a:pPr>
              <a:buFont typeface="Wingdings 3" pitchFamily="18" charset="2"/>
              <a:buNone/>
            </a:pPr>
            <a:r>
              <a:rPr lang="en-US" altLang="en-US" sz="1400" dirty="0" smtClean="0"/>
              <a:t>&lt;p&gt;&lt;b&gt;This text is bold&lt;/b&gt;&lt;/p&gt;</a:t>
            </a:r>
          </a:p>
          <a:p>
            <a:pPr>
              <a:buFont typeface="Wingdings 3" pitchFamily="18" charset="2"/>
              <a:buNone/>
            </a:pPr>
            <a:r>
              <a:rPr lang="en-US" altLang="en-US" sz="1400" dirty="0" smtClean="0"/>
              <a:t>&lt;p&gt;&lt;i&gt;This text is italic&lt;/i&gt;&lt;/p&gt;</a:t>
            </a:r>
          </a:p>
          <a:p>
            <a:pPr>
              <a:buFont typeface="Wingdings 3" pitchFamily="18" charset="2"/>
              <a:buNone/>
            </a:pPr>
            <a:r>
              <a:rPr lang="en-US" altLang="en-US" sz="1400" dirty="0" smtClean="0"/>
              <a:t>&lt;p&gt;&lt;</a:t>
            </a:r>
            <a:r>
              <a:rPr lang="en-US" altLang="en-US" sz="1400" dirty="0" err="1" smtClean="0"/>
              <a:t>em</a:t>
            </a:r>
            <a:r>
              <a:rPr lang="en-US" altLang="en-US" sz="1400" dirty="0" smtClean="0"/>
              <a:t>&gt;This text is emphasized.&lt;/</a:t>
            </a:r>
            <a:r>
              <a:rPr lang="en-US" altLang="en-US" sz="1400" dirty="0" err="1" smtClean="0"/>
              <a:t>em</a:t>
            </a:r>
            <a:r>
              <a:rPr lang="en-US" altLang="en-US" sz="1400" dirty="0" smtClean="0"/>
              <a:t>&gt;&lt;/p&gt;</a:t>
            </a:r>
          </a:p>
          <a:p>
            <a:pPr>
              <a:buFont typeface="Wingdings 3" pitchFamily="18" charset="2"/>
              <a:buNone/>
            </a:pPr>
            <a:r>
              <a:rPr lang="en-US" altLang="en-US" sz="1400" dirty="0" smtClean="0"/>
              <a:t>&lt;h2&gt;HTML &lt;small&gt;Small&lt;/small&gt; Formatting&lt;/h2&gt;</a:t>
            </a:r>
          </a:p>
          <a:p>
            <a:pPr>
              <a:buFont typeface="Wingdings 3" pitchFamily="18" charset="2"/>
              <a:buNone/>
            </a:pPr>
            <a:r>
              <a:rPr lang="en-US" altLang="en-US" sz="1400" dirty="0" smtClean="0"/>
              <a:t>&lt;p&gt;&lt;strong&gt;This text is strong.&lt;/strong&gt;&lt;/p&gt;</a:t>
            </a:r>
          </a:p>
          <a:p>
            <a:pPr>
              <a:buFont typeface="Wingdings 3" pitchFamily="18" charset="2"/>
              <a:buNone/>
            </a:pPr>
            <a:r>
              <a:rPr lang="en-US" altLang="en-US" sz="1400" dirty="0" smtClean="0"/>
              <a:t>&lt;h2&gt;HTML &lt;mark&gt;Marked&lt;/mark&gt; Formatting&lt;/h2&gt;</a:t>
            </a:r>
          </a:p>
          <a:p>
            <a:pPr>
              <a:buFont typeface="Wingdings 3" pitchFamily="18" charset="2"/>
              <a:buNone/>
            </a:pPr>
            <a:r>
              <a:rPr lang="en-US" altLang="en-US" sz="1400" dirty="0" smtClean="0"/>
              <a:t>&lt;p&gt;My favorite color is &lt;del&gt;blue&lt;/del&gt; red.&lt;/p&gt;</a:t>
            </a:r>
          </a:p>
          <a:p>
            <a:pPr>
              <a:buFont typeface="Wingdings 3" pitchFamily="18" charset="2"/>
              <a:buNone/>
            </a:pPr>
            <a:r>
              <a:rPr lang="en-US" altLang="en-US" sz="1400" dirty="0" smtClean="0"/>
              <a:t>&lt;p&gt;My favorite &lt;ins&gt;color&lt;/ins&gt; is red.&lt;/p&gt;</a:t>
            </a:r>
          </a:p>
          <a:p>
            <a:pPr>
              <a:buFont typeface="Wingdings 3" pitchFamily="18" charset="2"/>
              <a:buNone/>
            </a:pPr>
            <a:r>
              <a:rPr lang="en-US" altLang="en-US" sz="1400" dirty="0" smtClean="0"/>
              <a:t>&lt;p&gt;This is&lt;sub&gt; subscript&lt;/sub&gt; and &lt;sup&gt;superscript&lt;/sup&gt;&lt;/p&gt;</a:t>
            </a:r>
          </a:p>
          <a:p>
            <a:pPr>
              <a:buFont typeface="Wingdings 3" pitchFamily="18" charset="2"/>
              <a:buNone/>
            </a:pPr>
            <a:r>
              <a:rPr lang="en-US" altLang="en-US" sz="1400" dirty="0" smtClean="0"/>
              <a:t>&lt;/body&gt;</a:t>
            </a:r>
          </a:p>
          <a:p>
            <a:pPr>
              <a:buFont typeface="Wingdings 3" pitchFamily="18" charset="2"/>
              <a:buNone/>
            </a:pPr>
            <a:r>
              <a:rPr lang="en-US" altLang="en-US" sz="1400" dirty="0" smtClean="0"/>
              <a:t>&lt;/html&gt;</a:t>
            </a:r>
          </a:p>
        </p:txBody>
      </p:sp>
      <p:pic>
        <p:nvPicPr>
          <p:cNvPr id="5" name="Picture 2"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5748" y="1676400"/>
            <a:ext cx="29813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20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lstStyle/>
          <a:p>
            <a:r>
              <a:rPr lang="en-US" dirty="0"/>
              <a:t>External CSS</a:t>
            </a:r>
          </a:p>
        </p:txBody>
      </p:sp>
      <p:sp>
        <p:nvSpPr>
          <p:cNvPr id="4" name="Content Placeholder 1"/>
          <p:cNvSpPr>
            <a:spLocks noGrp="1"/>
          </p:cNvSpPr>
          <p:nvPr>
            <p:ph idx="1"/>
          </p:nvPr>
        </p:nvSpPr>
        <p:spPr>
          <a:xfrm>
            <a:off x="457200" y="990600"/>
            <a:ext cx="8229600" cy="5715000"/>
          </a:xfrm>
        </p:spPr>
        <p:txBody>
          <a:bodyPr/>
          <a:lstStyle/>
          <a:p>
            <a:pPr algn="just"/>
            <a:r>
              <a:rPr lang="en-US" altLang="en-US" sz="1800" dirty="0" smtClean="0"/>
              <a:t>An external style sheet is used to define style for many HTML pages.</a:t>
            </a:r>
          </a:p>
          <a:p>
            <a:pPr algn="just"/>
            <a:r>
              <a:rPr lang="en-US" altLang="en-US" sz="1800" dirty="0" smtClean="0"/>
              <a:t>With an external style sheet, you can change the look of an entire web site, by changing one file.</a:t>
            </a:r>
          </a:p>
          <a:p>
            <a:pPr algn="just"/>
            <a:r>
              <a:rPr lang="en-US" altLang="en-US" sz="1800" dirty="0" smtClean="0"/>
              <a:t>To use an external style sheet, add a link to it in the &lt;head&gt; section of the HTML page:</a:t>
            </a:r>
          </a:p>
          <a:p>
            <a:pPr algn="just"/>
            <a:endParaRPr lang="en-US" altLang="en-US" sz="1800" dirty="0" smtClean="0"/>
          </a:p>
        </p:txBody>
      </p:sp>
      <p:sp>
        <p:nvSpPr>
          <p:cNvPr id="5" name="Content Placeholder 1">
            <a:extLst>
              <a:ext uri="{FF2B5EF4-FFF2-40B4-BE49-F238E27FC236}">
                <a16:creationId xmlns:a16="http://schemas.microsoft.com/office/drawing/2014/main" xmlns="" id="{8A0574FB-8BB1-4DBC-87B4-5D9A80387D96}"/>
              </a:ext>
            </a:extLst>
          </p:cNvPr>
          <p:cNvSpPr txBox="1">
            <a:spLocks/>
          </p:cNvSpPr>
          <p:nvPr/>
        </p:nvSpPr>
        <p:spPr bwMode="auto">
          <a:xfrm>
            <a:off x="76200" y="2590800"/>
            <a:ext cx="4572000" cy="3276600"/>
          </a:xfrm>
          <a:prstGeom prst="rect">
            <a:avLst/>
          </a:prstGeom>
          <a:noFill/>
          <a:ln w="9525">
            <a:noFill/>
            <a:miter lim="800000"/>
            <a:headEnd/>
            <a:tailEnd/>
          </a:ln>
        </p:spPr>
        <p:txBody>
          <a:bodyPr/>
          <a:lstStyle/>
          <a:p>
            <a:pPr marL="365125" indent="-255588" algn="ctr">
              <a:spcBef>
                <a:spcPts val="400"/>
              </a:spcBef>
              <a:buClr>
                <a:schemeClr val="accent1"/>
              </a:buClr>
              <a:buSzPct val="68000"/>
              <a:defRPr/>
            </a:pPr>
            <a:r>
              <a:rPr kumimoji="0" lang="en-US" sz="1800" b="1" dirty="0">
                <a:latin typeface="+mn-lt"/>
              </a:rPr>
              <a:t>external </a:t>
            </a:r>
            <a:r>
              <a:rPr kumimoji="0" lang="en-US" sz="1800" b="1" dirty="0" err="1">
                <a:latin typeface="+mn-lt"/>
              </a:rPr>
              <a:t>css</a:t>
            </a:r>
            <a:r>
              <a:rPr kumimoji="0" lang="en-US" sz="1800" b="1" dirty="0">
                <a:latin typeface="+mn-lt"/>
              </a:rPr>
              <a:t> .html</a:t>
            </a:r>
          </a:p>
          <a:p>
            <a:pPr marL="365125" indent="-255588">
              <a:spcBef>
                <a:spcPts val="400"/>
              </a:spcBef>
              <a:buClr>
                <a:schemeClr val="accent1"/>
              </a:buClr>
              <a:buSzPct val="68000"/>
              <a:defRPr/>
            </a:pPr>
            <a:r>
              <a:rPr lang="en-US" sz="1800" dirty="0"/>
              <a:t>&lt;!DOCTYPE html&gt;</a:t>
            </a:r>
            <a:br>
              <a:rPr lang="en-US" sz="1800" dirty="0"/>
            </a:br>
            <a:r>
              <a:rPr lang="en-US" sz="1800" dirty="0"/>
              <a:t>&lt;html&gt;</a:t>
            </a:r>
            <a:br>
              <a:rPr lang="en-US" sz="1800" dirty="0"/>
            </a:br>
            <a:r>
              <a:rPr lang="en-US" sz="1800" dirty="0"/>
              <a:t>&lt;head&gt;</a:t>
            </a:r>
            <a:br>
              <a:rPr lang="en-US" sz="1800" dirty="0"/>
            </a:br>
            <a:r>
              <a:rPr lang="en-US" sz="1800" dirty="0"/>
              <a:t>  &lt;link </a:t>
            </a:r>
            <a:r>
              <a:rPr lang="en-US" sz="1800" dirty="0" err="1"/>
              <a:t>rel</a:t>
            </a:r>
            <a:r>
              <a:rPr lang="en-US" sz="1800" dirty="0"/>
              <a:t>="</a:t>
            </a:r>
            <a:r>
              <a:rPr lang="en-US" sz="1800" dirty="0" err="1"/>
              <a:t>stylesheet</a:t>
            </a:r>
            <a:r>
              <a:rPr lang="en-US" sz="1800" dirty="0"/>
              <a:t>" </a:t>
            </a:r>
            <a:r>
              <a:rPr lang="en-US" sz="1800" dirty="0" err="1"/>
              <a:t>href</a:t>
            </a:r>
            <a:r>
              <a:rPr lang="en-US" sz="1800" dirty="0"/>
              <a:t>="styles.css"&gt;</a:t>
            </a:r>
            <a:br>
              <a:rPr lang="en-US" sz="1800" dirty="0"/>
            </a:br>
            <a:r>
              <a:rPr lang="en-US" sz="1800" dirty="0"/>
              <a:t>&lt;/head&gt;</a:t>
            </a:r>
            <a:br>
              <a:rPr lang="en-US" sz="1800" dirty="0"/>
            </a:br>
            <a:r>
              <a:rPr lang="en-US" sz="1800" dirty="0"/>
              <a:t>&lt;body&gt;</a:t>
            </a:r>
            <a:br>
              <a:rPr lang="en-US" sz="1800" dirty="0"/>
            </a:br>
            <a:r>
              <a:rPr lang="en-US" sz="1800" dirty="0"/>
              <a:t>&lt;h1&gt;This is a heading&lt;/h1&gt;</a:t>
            </a:r>
            <a:br>
              <a:rPr lang="en-US" sz="1800" dirty="0"/>
            </a:br>
            <a:r>
              <a:rPr lang="en-US" sz="1800" dirty="0"/>
              <a:t>&lt;p&gt;This is a paragraph.&lt;/p&gt;</a:t>
            </a:r>
            <a:br>
              <a:rPr lang="en-US" sz="1800" dirty="0"/>
            </a:br>
            <a:r>
              <a:rPr lang="en-US" sz="1800" dirty="0"/>
              <a:t>&lt;/body&gt;</a:t>
            </a:r>
            <a:br>
              <a:rPr lang="en-US" sz="1800" dirty="0"/>
            </a:br>
            <a:r>
              <a:rPr lang="en-US" sz="1800" dirty="0"/>
              <a:t>&lt;/html&gt;</a:t>
            </a:r>
          </a:p>
          <a:p>
            <a:pPr marL="365125" indent="-255588">
              <a:spcBef>
                <a:spcPts val="400"/>
              </a:spcBef>
              <a:buClr>
                <a:schemeClr val="accent1"/>
              </a:buClr>
              <a:buSzPct val="68000"/>
              <a:defRPr/>
            </a:pPr>
            <a:endParaRPr kumimoji="0" lang="en-US" sz="1800" dirty="0">
              <a:latin typeface="+mn-lt"/>
            </a:endParaRPr>
          </a:p>
        </p:txBody>
      </p:sp>
      <p:sp>
        <p:nvSpPr>
          <p:cNvPr id="6" name="Content Placeholder 1">
            <a:extLst>
              <a:ext uri="{FF2B5EF4-FFF2-40B4-BE49-F238E27FC236}">
                <a16:creationId xmlns:a16="http://schemas.microsoft.com/office/drawing/2014/main" xmlns="" id="{75CC1B98-D56C-4C1F-AE3E-C5A6A5881849}"/>
              </a:ext>
            </a:extLst>
          </p:cNvPr>
          <p:cNvSpPr txBox="1">
            <a:spLocks/>
          </p:cNvSpPr>
          <p:nvPr/>
        </p:nvSpPr>
        <p:spPr bwMode="auto">
          <a:xfrm>
            <a:off x="4572000" y="2971800"/>
            <a:ext cx="4343400" cy="2438400"/>
          </a:xfrm>
          <a:prstGeom prst="rect">
            <a:avLst/>
          </a:prstGeom>
          <a:noFill/>
          <a:ln w="9525">
            <a:noFill/>
            <a:miter lim="800000"/>
            <a:headEnd/>
            <a:tailEnd/>
          </a:ln>
        </p:spPr>
        <p:txBody>
          <a:bodyPr/>
          <a:lstStyle/>
          <a:p>
            <a:pPr marL="365125" indent="-255588" algn="ctr">
              <a:spcBef>
                <a:spcPts val="400"/>
              </a:spcBef>
              <a:buClr>
                <a:schemeClr val="accent1"/>
              </a:buClr>
              <a:buSzPct val="68000"/>
              <a:defRPr/>
            </a:pPr>
            <a:r>
              <a:rPr kumimoji="0" lang="en-US" sz="1800" b="1" dirty="0">
                <a:latin typeface="+mn-lt"/>
              </a:rPr>
              <a:t>styles.css </a:t>
            </a:r>
          </a:p>
          <a:p>
            <a:pPr marL="365125" indent="-255588">
              <a:spcBef>
                <a:spcPts val="400"/>
              </a:spcBef>
              <a:buClr>
                <a:schemeClr val="accent1"/>
              </a:buClr>
              <a:buSzPct val="68000"/>
              <a:defRPr/>
            </a:pPr>
            <a:r>
              <a:rPr lang="en-US" sz="1800" dirty="0"/>
              <a:t>body {</a:t>
            </a:r>
            <a:br>
              <a:rPr lang="en-US" sz="1800" dirty="0"/>
            </a:br>
            <a:r>
              <a:rPr lang="en-US" sz="1800" dirty="0"/>
              <a:t>    background-color: </a:t>
            </a:r>
            <a:r>
              <a:rPr lang="en-US" sz="1800" dirty="0" err="1"/>
              <a:t>powderblue</a:t>
            </a:r>
            <a:r>
              <a:rPr lang="en-US" sz="1800" dirty="0"/>
              <a:t>;</a:t>
            </a:r>
            <a:br>
              <a:rPr lang="en-US" sz="1800" dirty="0"/>
            </a:br>
            <a:r>
              <a:rPr lang="en-US" sz="1800" dirty="0"/>
              <a:t>}</a:t>
            </a:r>
            <a:br>
              <a:rPr lang="en-US" sz="1800" dirty="0"/>
            </a:br>
            <a:r>
              <a:rPr lang="en-US" sz="1800" dirty="0"/>
              <a:t>h1 {</a:t>
            </a:r>
            <a:br>
              <a:rPr lang="en-US" sz="1800" dirty="0"/>
            </a:br>
            <a:r>
              <a:rPr lang="en-US" sz="1800" dirty="0"/>
              <a:t>    color: blue;</a:t>
            </a:r>
            <a:br>
              <a:rPr lang="en-US" sz="1800" dirty="0"/>
            </a:br>
            <a:r>
              <a:rPr lang="en-US" sz="1800" dirty="0"/>
              <a:t>}</a:t>
            </a:r>
            <a:br>
              <a:rPr lang="en-US" sz="1800" dirty="0"/>
            </a:br>
            <a:r>
              <a:rPr lang="en-US" sz="1800" dirty="0"/>
              <a:t>p {</a:t>
            </a:r>
            <a:br>
              <a:rPr lang="en-US" sz="1800" dirty="0"/>
            </a:br>
            <a:r>
              <a:rPr lang="en-US" sz="1800" dirty="0"/>
              <a:t>    color: red;</a:t>
            </a:r>
            <a:br>
              <a:rPr lang="en-US" sz="1800" dirty="0"/>
            </a:br>
            <a:r>
              <a:rPr lang="en-US" sz="1800" dirty="0"/>
              <a:t>}</a:t>
            </a:r>
            <a:endParaRPr kumimoji="0" lang="en-US" sz="1800" b="1" dirty="0">
              <a:latin typeface="+mn-lt"/>
            </a:endParaRPr>
          </a:p>
        </p:txBody>
      </p:sp>
      <p:pic>
        <p:nvPicPr>
          <p:cNvPr id="7" name="Picture 3"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5960918"/>
            <a:ext cx="396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42677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dirty="0" smtClean="0"/>
              <a:t/>
            </a:r>
            <a:br>
              <a:rPr lang="en-US" dirty="0" smtClean="0"/>
            </a:br>
            <a:r>
              <a:rPr lang="en-US" dirty="0" smtClean="0"/>
              <a:t>CSS </a:t>
            </a:r>
            <a:r>
              <a:rPr lang="en-US" dirty="0"/>
              <a:t>Syntax</a:t>
            </a:r>
            <a:br>
              <a:rPr lang="en-US" dirty="0"/>
            </a:br>
            <a:endParaRPr lang="en-US" dirty="0"/>
          </a:p>
        </p:txBody>
      </p:sp>
      <p:sp>
        <p:nvSpPr>
          <p:cNvPr id="3" name="Content Placeholder 2"/>
          <p:cNvSpPr>
            <a:spLocks noGrp="1"/>
          </p:cNvSpPr>
          <p:nvPr>
            <p:ph idx="1"/>
          </p:nvPr>
        </p:nvSpPr>
        <p:spPr>
          <a:xfrm>
            <a:off x="685800" y="1143000"/>
            <a:ext cx="7924800" cy="3200400"/>
          </a:xfrm>
        </p:spPr>
        <p:txBody>
          <a:bodyPr>
            <a:normAutofit lnSpcReduction="10000"/>
          </a:bodyPr>
          <a:lstStyle/>
          <a:p>
            <a:r>
              <a:rPr lang="en-US" dirty="0"/>
              <a:t>The selector points to the HTML element you want to style.</a:t>
            </a:r>
          </a:p>
          <a:p>
            <a:r>
              <a:rPr lang="en-US" dirty="0"/>
              <a:t>The declaration block contains one or more declarations separated by semicolons.</a:t>
            </a:r>
          </a:p>
          <a:p>
            <a:r>
              <a:rPr lang="en-US" dirty="0"/>
              <a:t>Each declaration includes a CSS property name and a value, separated by a colon.</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648200"/>
            <a:ext cx="7010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4454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65000"/>
            </a:schemeClr>
          </a:solidFill>
        </p:spPr>
        <p:txBody>
          <a:bodyPr/>
          <a:lstStyle/>
          <a:p>
            <a:r>
              <a:rPr lang="en-US" dirty="0"/>
              <a:t>The &lt;div&gt; Element</a:t>
            </a:r>
          </a:p>
        </p:txBody>
      </p:sp>
      <p:sp>
        <p:nvSpPr>
          <p:cNvPr id="4" name="Content Placeholder 1"/>
          <p:cNvSpPr>
            <a:spLocks noGrp="1"/>
          </p:cNvSpPr>
          <p:nvPr>
            <p:ph idx="1"/>
          </p:nvPr>
        </p:nvSpPr>
        <p:spPr>
          <a:xfrm>
            <a:off x="457200" y="914400"/>
            <a:ext cx="8229600" cy="5638800"/>
          </a:xfrm>
        </p:spPr>
        <p:txBody>
          <a:bodyPr>
            <a:normAutofit/>
          </a:bodyPr>
          <a:lstStyle/>
          <a:p>
            <a:r>
              <a:rPr lang="en-US" altLang="en-US" sz="2000" dirty="0" smtClean="0"/>
              <a:t>The &lt;div&gt; element is often used as a container for other HTML elements.</a:t>
            </a:r>
          </a:p>
          <a:p>
            <a:r>
              <a:rPr lang="en-US" altLang="en-US" sz="2000" dirty="0" smtClean="0"/>
              <a:t>The &lt;div&gt; element has no required attributes, but both </a:t>
            </a:r>
            <a:r>
              <a:rPr lang="en-US" altLang="en-US" sz="2000" b="1" dirty="0" smtClean="0"/>
              <a:t>style</a:t>
            </a:r>
            <a:r>
              <a:rPr lang="en-US" altLang="en-US" sz="2000" dirty="0" smtClean="0"/>
              <a:t> and </a:t>
            </a:r>
            <a:r>
              <a:rPr lang="en-US" altLang="en-US" sz="2000" b="1" dirty="0" smtClean="0"/>
              <a:t>class</a:t>
            </a:r>
            <a:r>
              <a:rPr lang="en-US" altLang="en-US" sz="2000" dirty="0" smtClean="0"/>
              <a:t> are common.</a:t>
            </a:r>
          </a:p>
          <a:p>
            <a:r>
              <a:rPr lang="en-US" altLang="en-US" sz="2000" dirty="0" smtClean="0"/>
              <a:t>When used together with CSS, the &lt;div&gt; element can be used to style blocks of content</a:t>
            </a:r>
          </a:p>
          <a:p>
            <a:r>
              <a:rPr lang="en-US" altLang="en-US" sz="2000" dirty="0" smtClean="0"/>
              <a:t>Example</a:t>
            </a:r>
          </a:p>
          <a:p>
            <a:pPr>
              <a:buFont typeface="Wingdings 3" pitchFamily="18" charset="2"/>
              <a:buNone/>
            </a:pPr>
            <a:endParaRPr lang="en-US" altLang="en-US" sz="1600" dirty="0" smtClean="0"/>
          </a:p>
          <a:p>
            <a:pPr>
              <a:buFont typeface="Wingdings 3" pitchFamily="18" charset="2"/>
              <a:buNone/>
            </a:pPr>
            <a:r>
              <a:rPr lang="en-US" altLang="en-US" sz="2000" dirty="0" smtClean="0"/>
              <a:t>&lt;div style="background-color:black;color:white;padding:20px;"&gt;</a:t>
            </a:r>
          </a:p>
          <a:p>
            <a:pPr>
              <a:buFont typeface="Wingdings 3" pitchFamily="18" charset="2"/>
              <a:buNone/>
            </a:pPr>
            <a:r>
              <a:rPr lang="en-US" altLang="en-US" sz="2000" dirty="0" smtClean="0"/>
              <a:t>  &lt;h2&gt;London&lt;/h2&gt;</a:t>
            </a:r>
          </a:p>
          <a:p>
            <a:pPr>
              <a:buFont typeface="Wingdings 3" pitchFamily="18" charset="2"/>
              <a:buNone/>
            </a:pPr>
            <a:r>
              <a:rPr lang="en-US" altLang="en-US" sz="2000" dirty="0" smtClean="0"/>
              <a:t>  &lt;p&gt;London is the capital city of England. It is the most populous city in the United.&lt;/p&gt;</a:t>
            </a:r>
          </a:p>
          <a:p>
            <a:pPr>
              <a:buFont typeface="Wingdings 3" pitchFamily="18" charset="2"/>
              <a:buNone/>
            </a:pPr>
            <a:r>
              <a:rPr lang="en-US" altLang="en-US" sz="2000" dirty="0" smtClean="0"/>
              <a:t>  &lt;p&gt;Standing on the River Thames, London has been a major settlement &lt;/p&gt;</a:t>
            </a:r>
          </a:p>
          <a:p>
            <a:pPr>
              <a:buFont typeface="Wingdings 3" pitchFamily="18" charset="2"/>
              <a:buNone/>
            </a:pPr>
            <a:r>
              <a:rPr lang="en-US" altLang="en-US" sz="2000" dirty="0" smtClean="0"/>
              <a:t>&lt;/div&gt; </a:t>
            </a:r>
          </a:p>
          <a:p>
            <a:pPr>
              <a:buFont typeface="Wingdings 3" pitchFamily="18" charset="2"/>
              <a:buNone/>
            </a:pPr>
            <a:endParaRPr lang="en-US" altLang="en-US" sz="1600" dirty="0" smtClean="0"/>
          </a:p>
        </p:txBody>
      </p:sp>
      <p:pic>
        <p:nvPicPr>
          <p:cNvPr id="5" name="Picture 2" descr="C:\Users\Bijan\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3964" y="5181600"/>
            <a:ext cx="49053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269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65000"/>
            </a:schemeClr>
          </a:solidFill>
        </p:spPr>
        <p:txBody>
          <a:bodyPr/>
          <a:lstStyle/>
          <a:p>
            <a:r>
              <a:rPr lang="en-US" dirty="0"/>
              <a:t>HTML The class Attribute</a:t>
            </a:r>
          </a:p>
        </p:txBody>
      </p:sp>
      <p:sp>
        <p:nvSpPr>
          <p:cNvPr id="4" name="Content Placeholder 1"/>
          <p:cNvSpPr>
            <a:spLocks noGrp="1"/>
          </p:cNvSpPr>
          <p:nvPr>
            <p:ph idx="1"/>
          </p:nvPr>
        </p:nvSpPr>
        <p:spPr>
          <a:xfrm>
            <a:off x="457200" y="990600"/>
            <a:ext cx="8229600" cy="5715000"/>
          </a:xfrm>
        </p:spPr>
        <p:txBody>
          <a:bodyPr>
            <a:normAutofit fontScale="92500" lnSpcReduction="10000"/>
          </a:bodyPr>
          <a:lstStyle/>
          <a:p>
            <a:r>
              <a:rPr lang="en-US" altLang="en-US" sz="2200" dirty="0" smtClean="0"/>
              <a:t>The HTML class attribute makes it possible to define equal styles for elements with the same class name.</a:t>
            </a:r>
          </a:p>
          <a:p>
            <a:pPr>
              <a:buFont typeface="Wingdings 3" pitchFamily="18" charset="2"/>
              <a:buNone/>
            </a:pPr>
            <a:r>
              <a:rPr lang="en-US" altLang="en-US" sz="1200" dirty="0" smtClean="0"/>
              <a:t/>
            </a:r>
            <a:br>
              <a:rPr lang="en-US" altLang="en-US" sz="1200" dirty="0" smtClean="0"/>
            </a:br>
            <a:r>
              <a:rPr lang="en-US" altLang="en-US" sz="2000" dirty="0" smtClean="0"/>
              <a:t>&lt;style&gt;</a:t>
            </a:r>
            <a:br>
              <a:rPr lang="en-US" altLang="en-US" sz="2000" dirty="0" smtClean="0"/>
            </a:br>
            <a:r>
              <a:rPr lang="en-US" altLang="en-US" sz="2000" dirty="0" err="1" smtClean="0"/>
              <a:t>div.cities</a:t>
            </a:r>
            <a:r>
              <a:rPr lang="en-US" altLang="en-US" sz="2000" dirty="0" smtClean="0"/>
              <a:t> {</a:t>
            </a:r>
            <a:br>
              <a:rPr lang="en-US" altLang="en-US" sz="2000" dirty="0" smtClean="0"/>
            </a:br>
            <a:r>
              <a:rPr lang="en-US" altLang="en-US" sz="2000" dirty="0" smtClean="0"/>
              <a:t>    background-color: black;</a:t>
            </a:r>
            <a:br>
              <a:rPr lang="en-US" altLang="en-US" sz="2000" dirty="0" smtClean="0"/>
            </a:br>
            <a:r>
              <a:rPr lang="en-US" altLang="en-US" sz="2000" dirty="0" smtClean="0"/>
              <a:t>    color: white;</a:t>
            </a:r>
            <a:br>
              <a:rPr lang="en-US" altLang="en-US" sz="2000" dirty="0" smtClean="0"/>
            </a:br>
            <a:r>
              <a:rPr lang="en-US" altLang="en-US" sz="2000" dirty="0" smtClean="0"/>
              <a:t>    margin: 20px 0 20px 0;</a:t>
            </a:r>
            <a:br>
              <a:rPr lang="en-US" altLang="en-US" sz="2000" dirty="0" smtClean="0"/>
            </a:br>
            <a:r>
              <a:rPr lang="en-US" altLang="en-US" sz="2000" dirty="0" smtClean="0"/>
              <a:t>    padding: 20px;</a:t>
            </a:r>
            <a:br>
              <a:rPr lang="en-US" altLang="en-US" sz="2000" dirty="0" smtClean="0"/>
            </a:br>
            <a:r>
              <a:rPr lang="en-US" altLang="en-US" sz="2000" dirty="0" smtClean="0"/>
              <a:t>} </a:t>
            </a:r>
            <a:br>
              <a:rPr lang="en-US" altLang="en-US" sz="2000" dirty="0" smtClean="0"/>
            </a:br>
            <a:r>
              <a:rPr lang="en-US" altLang="en-US" sz="2000" dirty="0" smtClean="0"/>
              <a:t>&lt;/style&gt;</a:t>
            </a:r>
            <a:br>
              <a:rPr lang="en-US" altLang="en-US" sz="2000" dirty="0" smtClean="0"/>
            </a:br>
            <a:r>
              <a:rPr lang="en-US" altLang="en-US" sz="2000" dirty="0" smtClean="0"/>
              <a:t>&lt;/head&gt;</a:t>
            </a:r>
            <a:br>
              <a:rPr lang="en-US" altLang="en-US" sz="2000" dirty="0" smtClean="0"/>
            </a:br>
            <a:r>
              <a:rPr lang="en-US" altLang="en-US" sz="2000" dirty="0" smtClean="0"/>
              <a:t>&lt;body&gt;</a:t>
            </a:r>
            <a:br>
              <a:rPr lang="en-US" altLang="en-US" sz="2000" dirty="0" smtClean="0"/>
            </a:br>
            <a:r>
              <a:rPr lang="en-US" altLang="en-US" sz="2000" dirty="0" smtClean="0"/>
              <a:t>&lt;div class="cities"&gt;</a:t>
            </a:r>
            <a:br>
              <a:rPr lang="en-US" altLang="en-US" sz="2000" dirty="0" smtClean="0"/>
            </a:br>
            <a:r>
              <a:rPr lang="en-US" altLang="en-US" sz="2000" dirty="0" smtClean="0"/>
              <a:t>&lt;h2&gt;London&lt;/h2&gt;</a:t>
            </a:r>
          </a:p>
          <a:p>
            <a:pPr>
              <a:buFont typeface="Wingdings 3" pitchFamily="18" charset="2"/>
              <a:buNone/>
            </a:pPr>
            <a:r>
              <a:rPr lang="en-US" altLang="en-US" sz="2000" dirty="0" smtClean="0"/>
              <a:t/>
            </a:r>
            <a:br>
              <a:rPr lang="en-US" altLang="en-US" sz="2000" dirty="0" smtClean="0"/>
            </a:br>
            <a:r>
              <a:rPr lang="en-US" altLang="en-US" sz="2000" dirty="0" smtClean="0"/>
              <a:t>&lt;p&gt;London is the capital of England. It is the most populous city in the United Kingdom, with a metropolitan area of over 13 million inhabitants.&lt;/p&gt;</a:t>
            </a:r>
            <a:br>
              <a:rPr lang="en-US" altLang="en-US" sz="2000" dirty="0" smtClean="0"/>
            </a:br>
            <a:r>
              <a:rPr lang="en-US" altLang="en-US" sz="2000" dirty="0" smtClean="0"/>
              <a:t>&lt;/div&gt;</a:t>
            </a:r>
            <a:br>
              <a:rPr lang="en-US" altLang="en-US" sz="2000" dirty="0" smtClean="0"/>
            </a:br>
            <a:r>
              <a:rPr lang="en-US" altLang="en-US" sz="2000" dirty="0" smtClean="0"/>
              <a:t/>
            </a:r>
            <a:br>
              <a:rPr lang="en-US" altLang="en-US" sz="2000" dirty="0" smtClean="0"/>
            </a:br>
            <a:endParaRPr lang="en-US" altLang="en-US" sz="2000" dirty="0" smtClean="0"/>
          </a:p>
        </p:txBody>
      </p:sp>
      <p:pic>
        <p:nvPicPr>
          <p:cNvPr id="5" name="Picture 3" descr="C:\Users\Bijan\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828800"/>
            <a:ext cx="5257800"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99964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dirty="0" smtClean="0"/>
              <a:t/>
            </a:r>
            <a:br>
              <a:rPr lang="en-US" dirty="0" smtClean="0"/>
            </a:br>
            <a:r>
              <a:rPr lang="en-US" dirty="0" smtClean="0"/>
              <a:t>The </a:t>
            </a:r>
            <a:r>
              <a:rPr lang="en-US" dirty="0"/>
              <a:t>CSS element Selector</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&lt;</a:t>
            </a:r>
            <a:r>
              <a:rPr lang="en-US" dirty="0"/>
              <a:t>style&gt;</a:t>
            </a:r>
          </a:p>
          <a:p>
            <a:r>
              <a:rPr lang="en-US" dirty="0"/>
              <a:t>p {</a:t>
            </a:r>
          </a:p>
          <a:p>
            <a:r>
              <a:rPr lang="en-US" dirty="0"/>
              <a:t>  text-align: center;</a:t>
            </a:r>
          </a:p>
          <a:p>
            <a:r>
              <a:rPr lang="en-US" dirty="0"/>
              <a:t>  color: red;</a:t>
            </a:r>
          </a:p>
          <a:p>
            <a:r>
              <a:rPr lang="en-US" dirty="0"/>
              <a:t>} </a:t>
            </a:r>
          </a:p>
          <a:p>
            <a:r>
              <a:rPr lang="en-US" dirty="0"/>
              <a:t>&lt;/style&gt;</a:t>
            </a:r>
          </a:p>
          <a:p>
            <a:r>
              <a:rPr lang="en-US" dirty="0"/>
              <a:t>&lt;/head&gt;</a:t>
            </a:r>
          </a:p>
          <a:p>
            <a:r>
              <a:rPr lang="en-US" dirty="0"/>
              <a:t>&lt;body&gt;</a:t>
            </a:r>
          </a:p>
          <a:p>
            <a:endParaRPr lang="en-US" dirty="0"/>
          </a:p>
          <a:p>
            <a:r>
              <a:rPr lang="en-US" dirty="0"/>
              <a:t>&lt;p&gt;Every paragraph will be affected by the style.&lt;/p&gt;</a:t>
            </a:r>
          </a:p>
          <a:p>
            <a:r>
              <a:rPr lang="en-US" dirty="0"/>
              <a:t>&lt;p id="para1"&gt;Me too!&lt;/p&gt;</a:t>
            </a:r>
          </a:p>
          <a:p>
            <a:r>
              <a:rPr lang="en-US" dirty="0"/>
              <a:t>&lt;p&gt;And me!&lt;/p&gt;</a:t>
            </a:r>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667000"/>
            <a:ext cx="3810000" cy="155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6113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65000"/>
            </a:schemeClr>
          </a:solidFill>
        </p:spPr>
        <p:txBody>
          <a:bodyPr>
            <a:normAutofit fontScale="90000"/>
          </a:bodyPr>
          <a:lstStyle/>
          <a:p>
            <a:r>
              <a:rPr lang="en-US" dirty="0" smtClean="0"/>
              <a:t/>
            </a:r>
            <a:br>
              <a:rPr lang="en-US" dirty="0" smtClean="0"/>
            </a:br>
            <a:r>
              <a:rPr lang="en-US" dirty="0" smtClean="0"/>
              <a:t>The </a:t>
            </a:r>
            <a:r>
              <a:rPr lang="en-US" dirty="0"/>
              <a:t>CSS id Selector</a:t>
            </a:r>
            <a:br>
              <a:rPr lang="en-US" dirty="0"/>
            </a:b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20000"/>
          </a:bodyPr>
          <a:lstStyle/>
          <a:p>
            <a:pPr marL="0" indent="0">
              <a:buNone/>
            </a:pPr>
            <a:r>
              <a:rPr lang="en-US" sz="2800" dirty="0" smtClean="0"/>
              <a:t>&lt;</a:t>
            </a:r>
            <a:r>
              <a:rPr lang="en-US" sz="2800" dirty="0"/>
              <a:t>head&gt;</a:t>
            </a:r>
          </a:p>
          <a:p>
            <a:pPr marL="0" indent="0">
              <a:buNone/>
            </a:pPr>
            <a:r>
              <a:rPr lang="en-US" sz="2800" dirty="0"/>
              <a:t>&lt;style&gt;</a:t>
            </a:r>
          </a:p>
          <a:p>
            <a:pPr marL="0" indent="0">
              <a:buNone/>
            </a:pPr>
            <a:r>
              <a:rPr lang="en-US" sz="2800" dirty="0"/>
              <a:t>#para1 {</a:t>
            </a:r>
          </a:p>
          <a:p>
            <a:pPr marL="0" indent="0">
              <a:buNone/>
            </a:pPr>
            <a:r>
              <a:rPr lang="en-US" sz="2800" dirty="0"/>
              <a:t>  text-align: center;</a:t>
            </a:r>
          </a:p>
          <a:p>
            <a:pPr marL="0" indent="0">
              <a:buNone/>
            </a:pPr>
            <a:r>
              <a:rPr lang="en-US" sz="2800" dirty="0"/>
              <a:t>  color: red;</a:t>
            </a:r>
          </a:p>
          <a:p>
            <a:pPr marL="0" indent="0">
              <a:buNone/>
            </a:pPr>
            <a:r>
              <a:rPr lang="en-US" sz="2800" dirty="0"/>
              <a:t>}</a:t>
            </a:r>
          </a:p>
          <a:p>
            <a:pPr marL="0" indent="0">
              <a:buNone/>
            </a:pPr>
            <a:r>
              <a:rPr lang="en-US" sz="2800" dirty="0"/>
              <a:t>&lt;/style&gt;</a:t>
            </a:r>
          </a:p>
          <a:p>
            <a:pPr marL="0" indent="0">
              <a:buNone/>
            </a:pPr>
            <a:r>
              <a:rPr lang="en-US" sz="2800" dirty="0"/>
              <a:t>&lt;/head&gt;</a:t>
            </a:r>
          </a:p>
          <a:p>
            <a:pPr marL="0" indent="0">
              <a:buNone/>
            </a:pPr>
            <a:r>
              <a:rPr lang="en-US" sz="2800" dirty="0"/>
              <a:t>&lt;body&gt;</a:t>
            </a:r>
          </a:p>
          <a:p>
            <a:pPr marL="0" indent="0">
              <a:buNone/>
            </a:pPr>
            <a:endParaRPr lang="en-US" sz="2800" dirty="0"/>
          </a:p>
          <a:p>
            <a:pPr marL="0" indent="0">
              <a:buNone/>
            </a:pPr>
            <a:r>
              <a:rPr lang="en-US" sz="2800" dirty="0"/>
              <a:t>&lt;p id="para1"&gt;Hello World!&lt;/p&gt;</a:t>
            </a:r>
          </a:p>
          <a:p>
            <a:pPr marL="0" indent="0">
              <a:buNone/>
            </a:pPr>
            <a:r>
              <a:rPr lang="en-US" sz="2800" dirty="0"/>
              <a:t>&lt;p&gt;This paragraph is not affected by the style.&lt;/p&gt;</a:t>
            </a:r>
          </a:p>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362200"/>
            <a:ext cx="449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63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bg1">
              <a:lumMod val="65000"/>
            </a:schemeClr>
          </a:solidFill>
        </p:spPr>
        <p:txBody>
          <a:bodyPr>
            <a:normAutofit fontScale="90000"/>
          </a:bodyPr>
          <a:lstStyle/>
          <a:p>
            <a:r>
              <a:rPr lang="en-US" dirty="0" smtClean="0"/>
              <a:t/>
            </a:r>
            <a:br>
              <a:rPr lang="en-US" dirty="0" smtClean="0"/>
            </a:br>
            <a:r>
              <a:rPr lang="en-US" dirty="0" smtClean="0"/>
              <a:t>The </a:t>
            </a:r>
            <a:r>
              <a:rPr lang="en-US" dirty="0"/>
              <a:t>CSS class Selector</a:t>
            </a:r>
            <a:br>
              <a:rPr lang="en-US" dirty="0"/>
            </a:br>
            <a:endParaRPr lang="en-US" dirty="0"/>
          </a:p>
        </p:txBody>
      </p:sp>
      <p:sp>
        <p:nvSpPr>
          <p:cNvPr id="3" name="Content Placeholder 2"/>
          <p:cNvSpPr>
            <a:spLocks noGrp="1"/>
          </p:cNvSpPr>
          <p:nvPr>
            <p:ph idx="1"/>
          </p:nvPr>
        </p:nvSpPr>
        <p:spPr>
          <a:xfrm>
            <a:off x="457200" y="1447800"/>
            <a:ext cx="8229600" cy="4678363"/>
          </a:xfrm>
        </p:spPr>
        <p:txBody>
          <a:bodyPr>
            <a:normAutofit fontScale="77500" lnSpcReduction="20000"/>
          </a:bodyPr>
          <a:lstStyle/>
          <a:p>
            <a:pPr marL="0" indent="0">
              <a:buNone/>
            </a:pPr>
            <a:r>
              <a:rPr lang="en-US" dirty="0" smtClean="0"/>
              <a:t>&lt;</a:t>
            </a:r>
            <a:r>
              <a:rPr lang="en-US" dirty="0"/>
              <a:t>head&gt;</a:t>
            </a:r>
          </a:p>
          <a:p>
            <a:pPr marL="0" indent="0">
              <a:buNone/>
            </a:pPr>
            <a:r>
              <a:rPr lang="en-US" dirty="0"/>
              <a:t>&lt;style&gt;</a:t>
            </a:r>
          </a:p>
          <a:p>
            <a:pPr marL="0" indent="0">
              <a:buNone/>
            </a:pPr>
            <a:r>
              <a:rPr lang="en-US" dirty="0"/>
              <a:t>.center {</a:t>
            </a:r>
          </a:p>
          <a:p>
            <a:pPr marL="0" indent="0">
              <a:buNone/>
            </a:pPr>
            <a:r>
              <a:rPr lang="en-US" dirty="0"/>
              <a:t>  text-align: center;</a:t>
            </a:r>
          </a:p>
          <a:p>
            <a:pPr marL="0" indent="0">
              <a:buNone/>
            </a:pPr>
            <a:r>
              <a:rPr lang="en-US" dirty="0" smtClean="0"/>
              <a:t> </a:t>
            </a:r>
            <a:r>
              <a:rPr lang="en-US" dirty="0"/>
              <a:t>color: red;</a:t>
            </a:r>
          </a:p>
          <a:p>
            <a:pPr marL="0" indent="0">
              <a:buNone/>
            </a:pPr>
            <a:r>
              <a:rPr lang="en-US" dirty="0"/>
              <a:t>}</a:t>
            </a:r>
          </a:p>
          <a:p>
            <a:pPr marL="0" indent="0">
              <a:buNone/>
            </a:pPr>
            <a:r>
              <a:rPr lang="en-US" dirty="0"/>
              <a:t>&lt;/style&gt;</a:t>
            </a:r>
          </a:p>
          <a:p>
            <a:pPr marL="0" indent="0">
              <a:buNone/>
            </a:pPr>
            <a:r>
              <a:rPr lang="en-US" dirty="0"/>
              <a:t>&lt;/head&gt;</a:t>
            </a:r>
          </a:p>
          <a:p>
            <a:pPr marL="0" indent="0">
              <a:buNone/>
            </a:pPr>
            <a:r>
              <a:rPr lang="en-US" dirty="0"/>
              <a:t>&lt;body&gt;</a:t>
            </a:r>
          </a:p>
          <a:p>
            <a:endParaRPr lang="en-US" dirty="0"/>
          </a:p>
          <a:p>
            <a:pPr marL="0" indent="0">
              <a:buNone/>
            </a:pPr>
            <a:r>
              <a:rPr lang="en-US" dirty="0"/>
              <a:t>&lt;h1 class="center"&gt;Red and center-aligned heading&lt;/h1&gt;</a:t>
            </a:r>
          </a:p>
          <a:p>
            <a:pPr marL="0" indent="0">
              <a:buNone/>
            </a:pPr>
            <a:r>
              <a:rPr lang="en-US" dirty="0"/>
              <a:t>&lt;p class="center"&gt;Red and center-aligned paragraph.&lt;/p&gt; </a:t>
            </a:r>
          </a:p>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495550"/>
            <a:ext cx="53149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7905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dirty="0" smtClean="0"/>
              <a:t/>
            </a:r>
            <a:br>
              <a:rPr lang="en-US" dirty="0" smtClean="0"/>
            </a:br>
            <a:r>
              <a:rPr lang="en-US" dirty="0" smtClean="0"/>
              <a:t>The </a:t>
            </a:r>
            <a:r>
              <a:rPr lang="en-US" dirty="0"/>
              <a:t>CSS Grouping Selector</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&lt;</a:t>
            </a:r>
            <a:r>
              <a:rPr lang="en-US" dirty="0"/>
              <a:t>head&gt;</a:t>
            </a:r>
          </a:p>
          <a:p>
            <a:pPr marL="0" indent="0">
              <a:buNone/>
            </a:pPr>
            <a:r>
              <a:rPr lang="en-US" dirty="0"/>
              <a:t>&lt;style&gt;</a:t>
            </a:r>
          </a:p>
          <a:p>
            <a:pPr marL="0" indent="0">
              <a:buNone/>
            </a:pPr>
            <a:r>
              <a:rPr lang="en-US" dirty="0" smtClean="0"/>
              <a:t>h1, </a:t>
            </a:r>
            <a:r>
              <a:rPr lang="en-US" dirty="0"/>
              <a:t>h2, p {</a:t>
            </a:r>
          </a:p>
          <a:p>
            <a:pPr marL="0" indent="0">
              <a:buNone/>
            </a:pPr>
            <a:r>
              <a:rPr lang="en-US" dirty="0"/>
              <a:t>  text-align: center;</a:t>
            </a:r>
          </a:p>
          <a:p>
            <a:pPr marL="0" indent="0">
              <a:buNone/>
            </a:pPr>
            <a:r>
              <a:rPr lang="en-US" dirty="0"/>
              <a:t>  color: red;</a:t>
            </a:r>
          </a:p>
          <a:p>
            <a:pPr marL="0" indent="0">
              <a:buNone/>
            </a:pPr>
            <a:r>
              <a:rPr lang="en-US" dirty="0"/>
              <a:t>}</a:t>
            </a:r>
          </a:p>
          <a:p>
            <a:pPr marL="0" indent="0">
              <a:buNone/>
            </a:pPr>
            <a:r>
              <a:rPr lang="en-US" dirty="0"/>
              <a:t>&lt;/style&gt;</a:t>
            </a:r>
          </a:p>
          <a:p>
            <a:pPr marL="0" indent="0">
              <a:buNone/>
            </a:pPr>
            <a:r>
              <a:rPr lang="en-US" dirty="0"/>
              <a:t>&lt;/head&gt;</a:t>
            </a:r>
          </a:p>
          <a:p>
            <a:pPr marL="0" indent="0">
              <a:buNone/>
            </a:pPr>
            <a:r>
              <a:rPr lang="en-US" dirty="0"/>
              <a:t>&lt;body&gt;</a:t>
            </a:r>
          </a:p>
          <a:p>
            <a:endParaRPr lang="en-US" dirty="0"/>
          </a:p>
          <a:p>
            <a:pPr marL="0" indent="0">
              <a:buNone/>
            </a:pPr>
            <a:r>
              <a:rPr lang="en-US" dirty="0"/>
              <a:t>&lt;h1&gt;Hello World!&lt;/h1&gt;</a:t>
            </a:r>
          </a:p>
          <a:p>
            <a:pPr marL="0" indent="0">
              <a:buNone/>
            </a:pPr>
            <a:r>
              <a:rPr lang="en-US" dirty="0"/>
              <a:t>&lt;h2&gt;Smaller heading!&lt;/h2&gt;</a:t>
            </a:r>
          </a:p>
          <a:p>
            <a:pPr marL="0" indent="0">
              <a:buNone/>
            </a:pPr>
            <a:r>
              <a:rPr lang="en-US" dirty="0"/>
              <a:t>&lt;p&gt;This is a paragraph.&lt;/p&gt;</a:t>
            </a:r>
          </a:p>
          <a:p>
            <a:endParaRPr lang="en-US" dirty="0"/>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514600"/>
            <a:ext cx="4191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85453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50000"/>
            </a:schemeClr>
          </a:solidFill>
        </p:spPr>
        <p:txBody>
          <a:bodyPr>
            <a:normAutofit fontScale="90000"/>
          </a:bodyPr>
          <a:lstStyle/>
          <a:p>
            <a:r>
              <a:rPr lang="en-US" dirty="0" smtClean="0"/>
              <a:t/>
            </a:r>
            <a:br>
              <a:rPr lang="en-US" dirty="0" smtClean="0"/>
            </a:br>
            <a:r>
              <a:rPr lang="en-US" dirty="0" smtClean="0"/>
              <a:t>CSS </a:t>
            </a:r>
            <a:r>
              <a:rPr lang="en-US" dirty="0"/>
              <a:t>Comments</a:t>
            </a: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fontScale="70000" lnSpcReduction="20000"/>
          </a:bodyPr>
          <a:lstStyle/>
          <a:p>
            <a:r>
              <a:rPr lang="en-US" dirty="0" smtClean="0"/>
              <a:t>&lt;</a:t>
            </a:r>
            <a:r>
              <a:rPr lang="en-US" dirty="0"/>
              <a:t>head&gt;</a:t>
            </a:r>
          </a:p>
          <a:p>
            <a:r>
              <a:rPr lang="en-US" dirty="0"/>
              <a:t>&lt;style&gt;</a:t>
            </a:r>
          </a:p>
          <a:p>
            <a:pPr marL="0" indent="0">
              <a:buNone/>
            </a:pPr>
            <a:r>
              <a:rPr lang="en-US" dirty="0">
                <a:solidFill>
                  <a:srgbClr val="FF0000"/>
                </a:solidFill>
              </a:rPr>
              <a:t>/* This is</a:t>
            </a:r>
          </a:p>
          <a:p>
            <a:pPr marL="0" indent="0">
              <a:buNone/>
            </a:pPr>
            <a:r>
              <a:rPr lang="en-US" dirty="0">
                <a:solidFill>
                  <a:srgbClr val="FF0000"/>
                </a:solidFill>
              </a:rPr>
              <a:t>a multi-line</a:t>
            </a:r>
          </a:p>
          <a:p>
            <a:pPr marL="0" indent="0">
              <a:buNone/>
            </a:pPr>
            <a:r>
              <a:rPr lang="en-US" dirty="0">
                <a:solidFill>
                  <a:srgbClr val="FF0000"/>
                </a:solidFill>
              </a:rPr>
              <a:t>comment */</a:t>
            </a:r>
          </a:p>
          <a:p>
            <a:endParaRPr lang="en-US" dirty="0"/>
          </a:p>
          <a:p>
            <a:r>
              <a:rPr lang="en-US" dirty="0"/>
              <a:t>p {</a:t>
            </a:r>
          </a:p>
          <a:p>
            <a:r>
              <a:rPr lang="en-US" dirty="0"/>
              <a:t>  color: red;</a:t>
            </a:r>
          </a:p>
          <a:p>
            <a:r>
              <a:rPr lang="en-US" dirty="0"/>
              <a:t>} </a:t>
            </a:r>
          </a:p>
          <a:p>
            <a:r>
              <a:rPr lang="en-US" dirty="0"/>
              <a:t>&lt;/style&gt;</a:t>
            </a:r>
          </a:p>
          <a:p>
            <a:r>
              <a:rPr lang="en-US" dirty="0"/>
              <a:t>&lt;/head&gt;</a:t>
            </a:r>
          </a:p>
          <a:p>
            <a:r>
              <a:rPr lang="en-US" dirty="0"/>
              <a:t>&lt;body&gt;</a:t>
            </a:r>
          </a:p>
          <a:p>
            <a:endParaRPr lang="en-US" dirty="0"/>
          </a:p>
          <a:p>
            <a:r>
              <a:rPr lang="en-US" dirty="0"/>
              <a:t>&lt;p&gt;Hello World!&lt;/p&gt;</a:t>
            </a:r>
          </a:p>
          <a:p>
            <a:r>
              <a:rPr lang="en-US" dirty="0"/>
              <a:t>&lt;p&gt;This paragraph is styled with CSS.&lt;/p&gt;</a:t>
            </a:r>
          </a:p>
          <a:p>
            <a:r>
              <a:rPr lang="en-US" dirty="0"/>
              <a:t>&lt;p&gt;CSS comments are not shown in the output.&lt;/p&gt;</a:t>
            </a:r>
          </a:p>
          <a:p>
            <a:endParaRPr lang="en-US" dirty="0"/>
          </a:p>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871788"/>
            <a:ext cx="4433887"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92017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bg1">
              <a:lumMod val="50000"/>
            </a:schemeClr>
          </a:solidFill>
        </p:spPr>
        <p:txBody>
          <a:bodyPr>
            <a:normAutofit fontScale="90000"/>
          </a:bodyPr>
          <a:lstStyle/>
          <a:p>
            <a:r>
              <a:rPr lang="en-US" dirty="0" smtClean="0"/>
              <a:t/>
            </a:r>
            <a:br>
              <a:rPr lang="en-US" dirty="0" smtClean="0"/>
            </a:br>
            <a:r>
              <a:rPr lang="en-US" dirty="0" smtClean="0"/>
              <a:t>CSS </a:t>
            </a:r>
            <a:r>
              <a:rPr lang="en-US" dirty="0"/>
              <a:t>Color</a:t>
            </a:r>
            <a:br>
              <a:rPr lang="en-US" dirty="0"/>
            </a:br>
            <a:endParaRPr lang="en-US" dirty="0"/>
          </a:p>
        </p:txBody>
      </p:sp>
      <p:sp>
        <p:nvSpPr>
          <p:cNvPr id="3" name="Content Placeholder 2"/>
          <p:cNvSpPr>
            <a:spLocks noGrp="1"/>
          </p:cNvSpPr>
          <p:nvPr>
            <p:ph idx="1"/>
          </p:nvPr>
        </p:nvSpPr>
        <p:spPr>
          <a:xfrm>
            <a:off x="0" y="1650786"/>
            <a:ext cx="6019800" cy="5207214"/>
          </a:xfrm>
        </p:spPr>
        <p:txBody>
          <a:bodyPr>
            <a:normAutofit fontScale="55000" lnSpcReduction="20000"/>
          </a:bodyPr>
          <a:lstStyle/>
          <a:p>
            <a:endParaRPr lang="en-US" dirty="0"/>
          </a:p>
          <a:p>
            <a:pPr marL="0" indent="0">
              <a:buNone/>
            </a:pPr>
            <a:r>
              <a:rPr lang="en-US" dirty="0"/>
              <a:t>&lt;h1 style="</a:t>
            </a:r>
            <a:r>
              <a:rPr lang="en-US" dirty="0" err="1"/>
              <a:t>background-color:Tomato</a:t>
            </a:r>
            <a:r>
              <a:rPr lang="en-US" dirty="0"/>
              <a:t>;"&gt;Tomato&lt;/h1&gt;</a:t>
            </a:r>
          </a:p>
          <a:p>
            <a:pPr marL="0" indent="0">
              <a:buNone/>
            </a:pPr>
            <a:endParaRPr lang="en-US" dirty="0" smtClean="0"/>
          </a:p>
          <a:p>
            <a:pPr marL="0" indent="0">
              <a:buNone/>
            </a:pPr>
            <a:r>
              <a:rPr lang="en-US" dirty="0" smtClean="0"/>
              <a:t>&lt;</a:t>
            </a:r>
            <a:r>
              <a:rPr lang="en-US" dirty="0"/>
              <a:t>h1 style="</a:t>
            </a:r>
            <a:r>
              <a:rPr lang="en-US" dirty="0" err="1"/>
              <a:t>background-color:Orange</a:t>
            </a:r>
            <a:r>
              <a:rPr lang="en-US" dirty="0"/>
              <a:t>;"&gt;Orange&lt;/h1&gt;</a:t>
            </a:r>
          </a:p>
          <a:p>
            <a:pPr marL="0" indent="0">
              <a:buNone/>
            </a:pPr>
            <a:endParaRPr lang="en-US" dirty="0" smtClean="0"/>
          </a:p>
          <a:p>
            <a:pPr marL="0" indent="0">
              <a:buNone/>
            </a:pPr>
            <a:r>
              <a:rPr lang="en-US" dirty="0" smtClean="0"/>
              <a:t>&lt;h1 </a:t>
            </a:r>
            <a:r>
              <a:rPr lang="en-US" dirty="0"/>
              <a:t>style="</a:t>
            </a:r>
            <a:r>
              <a:rPr lang="en-US" dirty="0" err="1"/>
              <a:t>background-color:DodgerBlue</a:t>
            </a:r>
            <a:r>
              <a:rPr lang="en-US" dirty="0"/>
              <a:t>;"&gt;</a:t>
            </a:r>
            <a:r>
              <a:rPr lang="en-US" dirty="0" err="1"/>
              <a:t>DodgerBlue</a:t>
            </a:r>
            <a:r>
              <a:rPr lang="en-US" dirty="0"/>
              <a:t>&lt;/h1&gt;</a:t>
            </a:r>
          </a:p>
          <a:p>
            <a:pPr marL="0" indent="0">
              <a:buNone/>
            </a:pPr>
            <a:endParaRPr lang="en-US" dirty="0" smtClean="0"/>
          </a:p>
          <a:p>
            <a:pPr marL="0" indent="0">
              <a:buNone/>
            </a:pPr>
            <a:r>
              <a:rPr lang="en-US" dirty="0" smtClean="0"/>
              <a:t>&lt;</a:t>
            </a:r>
            <a:r>
              <a:rPr lang="en-US" dirty="0"/>
              <a:t>h1 style="</a:t>
            </a:r>
            <a:r>
              <a:rPr lang="en-US" dirty="0" err="1"/>
              <a:t>background-color:MediumSeaGreen</a:t>
            </a:r>
            <a:r>
              <a:rPr lang="en-US" dirty="0"/>
              <a:t>;"&gt;</a:t>
            </a:r>
            <a:r>
              <a:rPr lang="en-US" dirty="0" err="1"/>
              <a:t>MediumSeaGreen</a:t>
            </a:r>
            <a:r>
              <a:rPr lang="en-US" dirty="0"/>
              <a:t>&lt;/h1&gt;</a:t>
            </a:r>
          </a:p>
          <a:p>
            <a:pPr marL="0" indent="0">
              <a:buNone/>
            </a:pPr>
            <a:endParaRPr lang="en-US" dirty="0" smtClean="0"/>
          </a:p>
          <a:p>
            <a:pPr marL="0" indent="0">
              <a:buNone/>
            </a:pPr>
            <a:r>
              <a:rPr lang="en-US" dirty="0" smtClean="0"/>
              <a:t>&lt;</a:t>
            </a:r>
            <a:r>
              <a:rPr lang="en-US" dirty="0"/>
              <a:t>h1 style="</a:t>
            </a:r>
            <a:r>
              <a:rPr lang="en-US" dirty="0" err="1"/>
              <a:t>background-color:Gray</a:t>
            </a:r>
            <a:r>
              <a:rPr lang="en-US" dirty="0"/>
              <a:t>;"&gt;Gray&lt;/h1&gt;</a:t>
            </a:r>
          </a:p>
          <a:p>
            <a:pPr marL="0" indent="0">
              <a:buNone/>
            </a:pPr>
            <a:endParaRPr lang="en-US" dirty="0" smtClean="0"/>
          </a:p>
          <a:p>
            <a:pPr marL="0" indent="0">
              <a:buNone/>
            </a:pPr>
            <a:r>
              <a:rPr lang="en-US" dirty="0" smtClean="0"/>
              <a:t>&lt;</a:t>
            </a:r>
            <a:r>
              <a:rPr lang="en-US" dirty="0"/>
              <a:t>h1 style="</a:t>
            </a:r>
            <a:r>
              <a:rPr lang="en-US" dirty="0" err="1"/>
              <a:t>background-color:SlateBlue</a:t>
            </a:r>
            <a:r>
              <a:rPr lang="en-US" dirty="0"/>
              <a:t>;"&gt;</a:t>
            </a:r>
            <a:r>
              <a:rPr lang="en-US" dirty="0" err="1"/>
              <a:t>SlateBlue</a:t>
            </a:r>
            <a:r>
              <a:rPr lang="en-US" dirty="0"/>
              <a:t>&lt;/h1&gt;</a:t>
            </a:r>
          </a:p>
          <a:p>
            <a:pPr marL="0" indent="0">
              <a:buNone/>
            </a:pPr>
            <a:endParaRPr lang="en-US" dirty="0" smtClean="0"/>
          </a:p>
          <a:p>
            <a:pPr marL="0" indent="0">
              <a:buNone/>
            </a:pPr>
            <a:r>
              <a:rPr lang="en-US" dirty="0" smtClean="0"/>
              <a:t>&lt;</a:t>
            </a:r>
            <a:r>
              <a:rPr lang="en-US" dirty="0"/>
              <a:t>h1 style="</a:t>
            </a:r>
            <a:r>
              <a:rPr lang="en-US" dirty="0" err="1"/>
              <a:t>background-color:Violet</a:t>
            </a:r>
            <a:r>
              <a:rPr lang="en-US" dirty="0"/>
              <a:t>;"&gt;Violet&lt;/h1&gt;</a:t>
            </a:r>
          </a:p>
          <a:p>
            <a:pPr marL="0" indent="0">
              <a:buNone/>
            </a:pPr>
            <a:endParaRPr lang="en-US" dirty="0" smtClean="0"/>
          </a:p>
          <a:p>
            <a:pPr marL="0" indent="0">
              <a:buNone/>
            </a:pPr>
            <a:r>
              <a:rPr lang="en-US" dirty="0" smtClean="0"/>
              <a:t>&lt;</a:t>
            </a:r>
            <a:r>
              <a:rPr lang="en-US" dirty="0"/>
              <a:t>h1 style="</a:t>
            </a:r>
            <a:r>
              <a:rPr lang="en-US" dirty="0" err="1"/>
              <a:t>background-color:LightGray</a:t>
            </a:r>
            <a:r>
              <a:rPr lang="en-US" dirty="0"/>
              <a:t>;"&gt;</a:t>
            </a:r>
            <a:r>
              <a:rPr lang="en-US" dirty="0" err="1"/>
              <a:t>LightGray</a:t>
            </a:r>
            <a:r>
              <a:rPr lang="en-US" dirty="0"/>
              <a:t>&lt;/h1&gt;</a:t>
            </a:r>
          </a:p>
          <a:p>
            <a:endParaRPr lang="en-US" dirty="0"/>
          </a:p>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447800"/>
            <a:ext cx="29718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914400"/>
            <a:ext cx="8229600" cy="646331"/>
          </a:xfrm>
          <a:prstGeom prst="rect">
            <a:avLst/>
          </a:prstGeom>
        </p:spPr>
        <p:txBody>
          <a:bodyPr wrap="square">
            <a:spAutoFit/>
          </a:bodyPr>
          <a:lstStyle/>
          <a:p>
            <a:r>
              <a:rPr lang="en-US" b="1" dirty="0"/>
              <a:t>Colors are specified using predefined color names, or RGB, HEX, HSL, RGBA, HSLA values</a:t>
            </a:r>
          </a:p>
        </p:txBody>
      </p:sp>
    </p:spTree>
    <p:extLst>
      <p:ext uri="{BB962C8B-B14F-4D97-AF65-F5344CB8AC3E}">
        <p14:creationId xmlns:p14="http://schemas.microsoft.com/office/powerpoint/2010/main" val="42390622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20000"/>
              <a:lumOff val="80000"/>
            </a:schemeClr>
          </a:solidFill>
        </p:spPr>
        <p:txBody>
          <a:bodyPr/>
          <a:lstStyle/>
          <a:p>
            <a:r>
              <a:rPr lang="en-US" dirty="0"/>
              <a:t>HTML Quotation and Citation</a:t>
            </a:r>
          </a:p>
        </p:txBody>
      </p:sp>
      <p:sp>
        <p:nvSpPr>
          <p:cNvPr id="3" name="Content Placeholder 2"/>
          <p:cNvSpPr>
            <a:spLocks noGrp="1"/>
          </p:cNvSpPr>
          <p:nvPr>
            <p:ph idx="1"/>
          </p:nvPr>
        </p:nvSpPr>
        <p:spPr>
          <a:xfrm>
            <a:off x="457200" y="1066800"/>
            <a:ext cx="8229600" cy="5486400"/>
          </a:xfrm>
        </p:spPr>
        <p:txBody>
          <a:bodyPr>
            <a:noAutofit/>
          </a:bodyPr>
          <a:lstStyle/>
          <a:p>
            <a:pPr marL="0" indent="0" fontAlgn="ctr">
              <a:buNone/>
            </a:pPr>
            <a:r>
              <a:rPr lang="en-US" sz="2000" b="1" dirty="0" smtClean="0"/>
              <a:t>Tag</a:t>
            </a:r>
            <a:r>
              <a:rPr lang="en-US" sz="2000" dirty="0"/>
              <a:t> </a:t>
            </a:r>
            <a:r>
              <a:rPr lang="en-US" sz="2000" dirty="0" smtClean="0"/>
              <a:t>  </a:t>
            </a:r>
            <a:r>
              <a:rPr lang="en-US" sz="2000" b="1" dirty="0" smtClean="0"/>
              <a:t>Description</a:t>
            </a:r>
          </a:p>
          <a:p>
            <a:pPr marL="0" indent="0" fontAlgn="ctr">
              <a:buNone/>
            </a:pPr>
            <a:endParaRPr lang="en-US" sz="2000" dirty="0"/>
          </a:p>
          <a:p>
            <a:pPr marL="0" indent="0" fontAlgn="ctr">
              <a:buNone/>
            </a:pPr>
            <a:r>
              <a:rPr lang="en-US" sz="2000" dirty="0">
                <a:hlinkClick r:id="rId2"/>
              </a:rPr>
              <a:t>&lt;</a:t>
            </a:r>
            <a:r>
              <a:rPr lang="en-US" sz="2000" dirty="0" err="1" smtClean="0">
                <a:hlinkClick r:id="rId2"/>
              </a:rPr>
              <a:t>abbr</a:t>
            </a:r>
            <a:r>
              <a:rPr lang="en-US" sz="2000" dirty="0" smtClean="0">
                <a:hlinkClick r:id="rId2"/>
              </a:rPr>
              <a:t>&gt;</a:t>
            </a:r>
            <a:r>
              <a:rPr lang="en-US" sz="2000" dirty="0"/>
              <a:t> </a:t>
            </a:r>
            <a:r>
              <a:rPr lang="en-US" sz="2000" dirty="0" smtClean="0"/>
              <a:t>  Defines </a:t>
            </a:r>
            <a:r>
              <a:rPr lang="en-US" sz="2000" dirty="0"/>
              <a:t>an </a:t>
            </a:r>
            <a:r>
              <a:rPr lang="en-US" sz="2000" dirty="0" smtClean="0"/>
              <a:t>abbreviation.</a:t>
            </a:r>
          </a:p>
          <a:p>
            <a:pPr marL="0" indent="0" fontAlgn="ctr">
              <a:buNone/>
            </a:pPr>
            <a:r>
              <a:rPr lang="en-US" sz="2000" dirty="0" smtClean="0">
                <a:hlinkClick r:id="rId3"/>
              </a:rPr>
              <a:t>&lt;address&gt;</a:t>
            </a:r>
            <a:r>
              <a:rPr lang="en-US" sz="2000" dirty="0"/>
              <a:t> </a:t>
            </a:r>
            <a:r>
              <a:rPr lang="en-US" sz="2000" dirty="0" smtClean="0"/>
              <a:t> Defines </a:t>
            </a:r>
            <a:r>
              <a:rPr lang="en-US" sz="2000" dirty="0"/>
              <a:t>contact information for the author/owner of a document. &lt;address&gt; element is usually displayed in italic</a:t>
            </a:r>
            <a:r>
              <a:rPr lang="en-US" sz="2000" dirty="0" smtClean="0"/>
              <a:t>.</a:t>
            </a:r>
            <a:endParaRPr lang="en-US" sz="2000" dirty="0"/>
          </a:p>
          <a:p>
            <a:pPr marL="0" indent="0" fontAlgn="ctr">
              <a:buNone/>
            </a:pPr>
            <a:r>
              <a:rPr lang="en-US" sz="2000" dirty="0">
                <a:hlinkClick r:id="rId4"/>
              </a:rPr>
              <a:t>&lt;</a:t>
            </a:r>
            <a:r>
              <a:rPr lang="en-US" sz="2000" dirty="0" err="1" smtClean="0">
                <a:hlinkClick r:id="rId4"/>
              </a:rPr>
              <a:t>bdo</a:t>
            </a:r>
            <a:r>
              <a:rPr lang="en-US" sz="2000" dirty="0" smtClean="0">
                <a:hlinkClick r:id="rId4"/>
              </a:rPr>
              <a:t>&gt;</a:t>
            </a:r>
            <a:r>
              <a:rPr lang="en-US" sz="2000" dirty="0"/>
              <a:t> </a:t>
            </a:r>
            <a:r>
              <a:rPr lang="en-US" sz="2000" dirty="0" smtClean="0"/>
              <a:t> Defines </a:t>
            </a:r>
            <a:r>
              <a:rPr lang="en-US" sz="2000" dirty="0"/>
              <a:t>the text direction. The &lt;</a:t>
            </a:r>
            <a:r>
              <a:rPr lang="en-US" sz="2000" dirty="0" err="1"/>
              <a:t>bdo</a:t>
            </a:r>
            <a:r>
              <a:rPr lang="en-US" sz="2000" dirty="0"/>
              <a:t>&gt; element is used to </a:t>
            </a:r>
            <a:r>
              <a:rPr lang="en-US" sz="2000" dirty="0" smtClean="0"/>
              <a:t>reverse </a:t>
            </a:r>
            <a:r>
              <a:rPr lang="en-US" sz="2000" dirty="0"/>
              <a:t>the current text direction</a:t>
            </a:r>
            <a:r>
              <a:rPr lang="en-US" sz="2000" dirty="0" smtClean="0"/>
              <a:t>:</a:t>
            </a:r>
            <a:endParaRPr lang="en-US" sz="2000" dirty="0"/>
          </a:p>
          <a:p>
            <a:pPr marL="0" indent="0" fontAlgn="ctr">
              <a:buNone/>
            </a:pPr>
            <a:r>
              <a:rPr lang="en-US" sz="2000" dirty="0">
                <a:hlinkClick r:id="rId5"/>
              </a:rPr>
              <a:t>&lt;</a:t>
            </a:r>
            <a:r>
              <a:rPr lang="en-US" sz="2000" dirty="0" err="1" smtClean="0">
                <a:hlinkClick r:id="rId5"/>
              </a:rPr>
              <a:t>blockquote</a:t>
            </a:r>
            <a:r>
              <a:rPr lang="en-US" sz="2000" dirty="0" smtClean="0">
                <a:hlinkClick r:id="rId5"/>
              </a:rPr>
              <a:t>&gt;</a:t>
            </a:r>
            <a:r>
              <a:rPr lang="en-US" sz="2000" dirty="0"/>
              <a:t> </a:t>
            </a:r>
            <a:r>
              <a:rPr lang="en-US" sz="2000" dirty="0" smtClean="0"/>
              <a:t> Defines </a:t>
            </a:r>
            <a:r>
              <a:rPr lang="en-US" sz="2000" dirty="0"/>
              <a:t>a section that is quoted from another </a:t>
            </a:r>
            <a:r>
              <a:rPr lang="en-US" sz="2000" dirty="0" smtClean="0"/>
              <a:t>source</a:t>
            </a:r>
            <a:endParaRPr lang="en-US" sz="2000" dirty="0"/>
          </a:p>
          <a:p>
            <a:pPr marL="0" indent="0" fontAlgn="ctr">
              <a:buNone/>
            </a:pPr>
            <a:r>
              <a:rPr lang="en-US" sz="2000" dirty="0">
                <a:hlinkClick r:id="rId6"/>
              </a:rPr>
              <a:t>&lt;</a:t>
            </a:r>
            <a:r>
              <a:rPr lang="en-US" sz="2000" dirty="0" smtClean="0">
                <a:hlinkClick r:id="rId6"/>
              </a:rPr>
              <a:t>cite&gt;</a:t>
            </a:r>
            <a:r>
              <a:rPr lang="en-US" sz="2000" dirty="0"/>
              <a:t> </a:t>
            </a:r>
            <a:r>
              <a:rPr lang="en-US" sz="2000" dirty="0" smtClean="0"/>
              <a:t> Defines </a:t>
            </a:r>
            <a:r>
              <a:rPr lang="en-US" sz="2000" dirty="0"/>
              <a:t>the title of a work. Browsers usually display &lt;cite&gt; elements in italic</a:t>
            </a:r>
            <a:r>
              <a:rPr lang="en-US" sz="2000" dirty="0" smtClean="0"/>
              <a:t>.</a:t>
            </a:r>
            <a:endParaRPr lang="en-US" sz="2000" dirty="0"/>
          </a:p>
          <a:p>
            <a:pPr marL="0" indent="0" fontAlgn="ctr">
              <a:buNone/>
            </a:pPr>
            <a:r>
              <a:rPr lang="en-US" sz="2000" dirty="0">
                <a:hlinkClick r:id="rId7"/>
              </a:rPr>
              <a:t>&lt;</a:t>
            </a:r>
            <a:r>
              <a:rPr lang="en-US" sz="2000" dirty="0" smtClean="0">
                <a:hlinkClick r:id="rId7"/>
              </a:rPr>
              <a:t>q&gt;</a:t>
            </a:r>
            <a:r>
              <a:rPr lang="en-US" sz="2000" dirty="0"/>
              <a:t> </a:t>
            </a:r>
            <a:r>
              <a:rPr lang="en-US" sz="2000" dirty="0" smtClean="0"/>
              <a:t>Defines </a:t>
            </a:r>
            <a:r>
              <a:rPr lang="en-US" sz="2000" dirty="0"/>
              <a:t>a short inline </a:t>
            </a:r>
            <a:r>
              <a:rPr lang="en-US" sz="2000" dirty="0" smtClean="0"/>
              <a:t>quotation.</a:t>
            </a:r>
            <a:r>
              <a:rPr lang="en-US" sz="2000" dirty="0"/>
              <a:t> Browsers normally insert quotation marks around the quotation.</a:t>
            </a:r>
          </a:p>
          <a:p>
            <a:endParaRPr lang="en-US" sz="2000" dirty="0"/>
          </a:p>
        </p:txBody>
      </p:sp>
    </p:spTree>
    <p:extLst>
      <p:ext uri="{BB962C8B-B14F-4D97-AF65-F5344CB8AC3E}">
        <p14:creationId xmlns:p14="http://schemas.microsoft.com/office/powerpoint/2010/main" val="2729596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50000"/>
            </a:schemeClr>
          </a:solidFill>
        </p:spPr>
        <p:txBody>
          <a:bodyPr/>
          <a:lstStyle/>
          <a:p>
            <a:r>
              <a:rPr lang="en-US" dirty="0"/>
              <a:t>CSS Color</a:t>
            </a:r>
          </a:p>
        </p:txBody>
      </p:sp>
      <p:sp>
        <p:nvSpPr>
          <p:cNvPr id="3" name="Content Placeholder 2"/>
          <p:cNvSpPr>
            <a:spLocks noGrp="1"/>
          </p:cNvSpPr>
          <p:nvPr>
            <p:ph idx="1"/>
          </p:nvPr>
        </p:nvSpPr>
        <p:spPr>
          <a:xfrm>
            <a:off x="76200" y="838200"/>
            <a:ext cx="5943600" cy="5943600"/>
          </a:xfrm>
        </p:spPr>
        <p:txBody>
          <a:bodyPr>
            <a:normAutofit fontScale="62500" lnSpcReduction="20000"/>
          </a:bodyPr>
          <a:lstStyle/>
          <a:p>
            <a:endParaRPr lang="en-US" dirty="0"/>
          </a:p>
          <a:p>
            <a:pPr marL="0" indent="0">
              <a:buNone/>
            </a:pPr>
            <a:r>
              <a:rPr lang="en-US" dirty="0"/>
              <a:t>&lt;p&gt;Same as color name "Tomato":&lt;/p&gt;</a:t>
            </a:r>
          </a:p>
          <a:p>
            <a:endParaRPr lang="en-US" dirty="0"/>
          </a:p>
          <a:p>
            <a:pPr marL="0" indent="0">
              <a:buNone/>
            </a:pPr>
            <a:r>
              <a:rPr lang="en-US" dirty="0"/>
              <a:t>&lt;h1 style="</a:t>
            </a:r>
            <a:r>
              <a:rPr lang="en-US" dirty="0" err="1"/>
              <a:t>background-color:rgb</a:t>
            </a:r>
            <a:r>
              <a:rPr lang="en-US" dirty="0"/>
              <a:t>(255, 99, 71);"&gt;</a:t>
            </a:r>
            <a:r>
              <a:rPr lang="en-US" dirty="0" err="1"/>
              <a:t>rgb</a:t>
            </a:r>
            <a:r>
              <a:rPr lang="en-US" dirty="0"/>
              <a:t>(255, 99, 71)&lt;/h1&gt;</a:t>
            </a:r>
          </a:p>
          <a:p>
            <a:pPr marL="0" indent="0">
              <a:buNone/>
            </a:pPr>
            <a:endParaRPr lang="en-US" dirty="0" smtClean="0"/>
          </a:p>
          <a:p>
            <a:pPr marL="0" indent="0">
              <a:buNone/>
            </a:pPr>
            <a:r>
              <a:rPr lang="en-US" dirty="0" smtClean="0"/>
              <a:t>&lt;</a:t>
            </a:r>
            <a:r>
              <a:rPr lang="en-US" dirty="0"/>
              <a:t>h1 style="background-color:#ff6347;"&gt;#ff6347&lt;/h1&gt;</a:t>
            </a:r>
          </a:p>
          <a:p>
            <a:pPr marL="0" indent="0">
              <a:buNone/>
            </a:pPr>
            <a:endParaRPr lang="en-US" dirty="0" smtClean="0"/>
          </a:p>
          <a:p>
            <a:pPr marL="0" indent="0">
              <a:buNone/>
            </a:pPr>
            <a:r>
              <a:rPr lang="en-US" dirty="0" smtClean="0"/>
              <a:t>&lt;</a:t>
            </a:r>
            <a:r>
              <a:rPr lang="en-US" dirty="0"/>
              <a:t>h1 style="</a:t>
            </a:r>
            <a:r>
              <a:rPr lang="en-US" dirty="0" err="1"/>
              <a:t>background-color:hsl</a:t>
            </a:r>
            <a:r>
              <a:rPr lang="en-US" dirty="0"/>
              <a:t>(9, 100%, 64%);"&gt;</a:t>
            </a:r>
            <a:r>
              <a:rPr lang="en-US" dirty="0" err="1"/>
              <a:t>hsl</a:t>
            </a:r>
            <a:r>
              <a:rPr lang="en-US" dirty="0"/>
              <a:t>(9, 100%, 64%)&lt;/h1&gt;</a:t>
            </a:r>
          </a:p>
          <a:p>
            <a:endParaRPr lang="en-US" dirty="0"/>
          </a:p>
          <a:p>
            <a:pPr marL="0" indent="0">
              <a:buNone/>
            </a:pPr>
            <a:r>
              <a:rPr lang="en-US" dirty="0"/>
              <a:t>&lt;p&gt;Same as color name "Tomato", but </a:t>
            </a:r>
            <a:r>
              <a:rPr lang="en-US" dirty="0" smtClean="0"/>
              <a:t>50% transparent</a:t>
            </a:r>
            <a:r>
              <a:rPr lang="en-US" dirty="0"/>
              <a:t>:&lt;/p&gt;</a:t>
            </a:r>
          </a:p>
          <a:p>
            <a:pPr marL="0" indent="0">
              <a:buNone/>
            </a:pPr>
            <a:endParaRPr lang="en-US" dirty="0" smtClean="0"/>
          </a:p>
          <a:p>
            <a:pPr marL="0" indent="0">
              <a:buNone/>
            </a:pPr>
            <a:r>
              <a:rPr lang="en-US" dirty="0" smtClean="0"/>
              <a:t>&lt;</a:t>
            </a:r>
            <a:r>
              <a:rPr lang="en-US" dirty="0"/>
              <a:t>h1 style="</a:t>
            </a:r>
            <a:r>
              <a:rPr lang="en-US" dirty="0" err="1"/>
              <a:t>background-color:rgba</a:t>
            </a:r>
            <a:r>
              <a:rPr lang="en-US" dirty="0"/>
              <a:t>(255, 99, 71, 0.5);"&gt;</a:t>
            </a:r>
            <a:r>
              <a:rPr lang="en-US" dirty="0" err="1"/>
              <a:t>rgba</a:t>
            </a:r>
            <a:r>
              <a:rPr lang="en-US" dirty="0"/>
              <a:t>(255, 99, 71, 0.5)&lt;/h1&gt;</a:t>
            </a:r>
          </a:p>
          <a:p>
            <a:pPr marL="0" indent="0">
              <a:buNone/>
            </a:pPr>
            <a:endParaRPr lang="en-US" dirty="0" smtClean="0"/>
          </a:p>
          <a:p>
            <a:pPr marL="0" indent="0">
              <a:buNone/>
            </a:pPr>
            <a:r>
              <a:rPr lang="en-US" dirty="0" smtClean="0"/>
              <a:t>&lt;</a:t>
            </a:r>
            <a:r>
              <a:rPr lang="en-US" dirty="0"/>
              <a:t>h1 style="</a:t>
            </a:r>
            <a:r>
              <a:rPr lang="en-US" dirty="0" err="1"/>
              <a:t>background-color:hsla</a:t>
            </a:r>
            <a:r>
              <a:rPr lang="en-US" dirty="0"/>
              <a:t>(9, 100%, 64%, 0.5);"&gt;</a:t>
            </a:r>
            <a:r>
              <a:rPr lang="en-US" dirty="0" err="1"/>
              <a:t>hsla</a:t>
            </a:r>
            <a:r>
              <a:rPr lang="en-US" dirty="0"/>
              <a:t>(9, 100%, 64%, 0.5)&lt;/h1&gt;</a:t>
            </a:r>
          </a:p>
          <a:p>
            <a:endParaRPr lang="en-US" dirty="0"/>
          </a:p>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524000"/>
            <a:ext cx="3191741"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47674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bg1">
              <a:lumMod val="65000"/>
            </a:schemeClr>
          </a:solidFill>
        </p:spPr>
        <p:txBody>
          <a:bodyPr/>
          <a:lstStyle/>
          <a:p>
            <a:r>
              <a:rPr lang="en-US" dirty="0"/>
              <a:t>CSS Color</a:t>
            </a:r>
          </a:p>
        </p:txBody>
      </p:sp>
      <p:sp>
        <p:nvSpPr>
          <p:cNvPr id="3" name="Content Placeholder 2"/>
          <p:cNvSpPr>
            <a:spLocks noGrp="1"/>
          </p:cNvSpPr>
          <p:nvPr>
            <p:ph idx="1"/>
          </p:nvPr>
        </p:nvSpPr>
        <p:spPr>
          <a:xfrm>
            <a:off x="152400" y="1066800"/>
            <a:ext cx="5791200" cy="5715000"/>
          </a:xfrm>
        </p:spPr>
        <p:txBody>
          <a:bodyPr>
            <a:normAutofit fontScale="62500" lnSpcReduction="20000"/>
          </a:bodyPr>
          <a:lstStyle/>
          <a:p>
            <a:endParaRPr lang="en-US" dirty="0"/>
          </a:p>
          <a:p>
            <a:pPr marL="0" indent="0">
              <a:buNone/>
            </a:pPr>
            <a:r>
              <a:rPr lang="en-US" dirty="0" smtClean="0"/>
              <a:t>&lt;</a:t>
            </a:r>
            <a:r>
              <a:rPr lang="en-US" dirty="0"/>
              <a:t>h1 style="background-color:#000000;"&gt;#000000&lt;/h1&gt;</a:t>
            </a:r>
          </a:p>
          <a:p>
            <a:pPr marL="0" indent="0">
              <a:buNone/>
            </a:pPr>
            <a:endParaRPr lang="en-US" dirty="0" smtClean="0"/>
          </a:p>
          <a:p>
            <a:pPr marL="0" indent="0">
              <a:buNone/>
            </a:pPr>
            <a:r>
              <a:rPr lang="en-US" dirty="0" smtClean="0"/>
              <a:t>&lt;</a:t>
            </a:r>
            <a:r>
              <a:rPr lang="en-US" dirty="0"/>
              <a:t>h1 style="background-color:#3c3c3c;"&gt;#3c3c3c&lt;/h1&gt;</a:t>
            </a:r>
          </a:p>
          <a:p>
            <a:pPr marL="0" indent="0">
              <a:buNone/>
            </a:pPr>
            <a:endParaRPr lang="en-US" dirty="0" smtClean="0"/>
          </a:p>
          <a:p>
            <a:pPr marL="0" indent="0">
              <a:buNone/>
            </a:pPr>
            <a:r>
              <a:rPr lang="en-US" dirty="0" smtClean="0"/>
              <a:t>&lt;</a:t>
            </a:r>
            <a:r>
              <a:rPr lang="en-US" dirty="0"/>
              <a:t>h1 style="background-color:#787878;"&gt;#787878&lt;/h1&gt;</a:t>
            </a:r>
          </a:p>
          <a:p>
            <a:pPr marL="0" indent="0">
              <a:buNone/>
            </a:pPr>
            <a:endParaRPr lang="en-US" dirty="0" smtClean="0"/>
          </a:p>
          <a:p>
            <a:pPr marL="0" indent="0">
              <a:buNone/>
            </a:pPr>
            <a:r>
              <a:rPr lang="en-US" dirty="0" smtClean="0"/>
              <a:t>&lt;</a:t>
            </a:r>
            <a:r>
              <a:rPr lang="en-US" dirty="0"/>
              <a:t>h1 style="background-color:#b4b4b4;"&gt;#b4b4b4&lt;/h1&gt;</a:t>
            </a:r>
          </a:p>
          <a:p>
            <a:pPr marL="0" indent="0">
              <a:buNone/>
            </a:pPr>
            <a:endParaRPr lang="en-US" dirty="0" smtClean="0"/>
          </a:p>
          <a:p>
            <a:pPr marL="0" indent="0">
              <a:buNone/>
            </a:pPr>
            <a:r>
              <a:rPr lang="en-US" dirty="0" smtClean="0"/>
              <a:t>&lt;</a:t>
            </a:r>
            <a:r>
              <a:rPr lang="en-US" dirty="0"/>
              <a:t>h1 style="background-color:#f0f0f0;"&gt;#f0f0f0&lt;/h1&gt;</a:t>
            </a:r>
          </a:p>
          <a:p>
            <a:pPr marL="0" indent="0">
              <a:buNone/>
            </a:pPr>
            <a:endParaRPr lang="en-US" dirty="0" smtClean="0"/>
          </a:p>
          <a:p>
            <a:pPr marL="0" indent="0">
              <a:buNone/>
            </a:pPr>
            <a:r>
              <a:rPr lang="en-US" dirty="0" smtClean="0"/>
              <a:t>&lt;</a:t>
            </a:r>
            <a:r>
              <a:rPr lang="en-US" dirty="0"/>
              <a:t>h1 style="background-color:#</a:t>
            </a:r>
            <a:r>
              <a:rPr lang="en-US" dirty="0" err="1"/>
              <a:t>ffffff</a:t>
            </a:r>
            <a:r>
              <a:rPr lang="en-US" dirty="0"/>
              <a:t>;"&gt;#</a:t>
            </a:r>
            <a:r>
              <a:rPr lang="en-US" dirty="0" err="1"/>
              <a:t>ffffff</a:t>
            </a:r>
            <a:r>
              <a:rPr lang="en-US" dirty="0"/>
              <a:t>&lt;/h1&gt;</a:t>
            </a:r>
          </a:p>
          <a:p>
            <a:endParaRPr lang="en-US" dirty="0"/>
          </a:p>
          <a:p>
            <a:pPr marL="0" indent="0">
              <a:buNone/>
            </a:pPr>
            <a:r>
              <a:rPr lang="en-US" dirty="0"/>
              <a:t>&lt;p&gt;By using equal values for red, green, and blue, you will get different shades of gray.&lt;/p&gt;</a:t>
            </a:r>
          </a:p>
          <a:p>
            <a:endParaRPr lang="en-US" dirty="0"/>
          </a:p>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77291"/>
            <a:ext cx="32004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0234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762000"/>
          </a:xfrm>
          <a:solidFill>
            <a:schemeClr val="bg1">
              <a:lumMod val="50000"/>
            </a:schemeClr>
          </a:solidFill>
        </p:spPr>
        <p:txBody>
          <a:bodyPr>
            <a:normAutofit fontScale="90000"/>
          </a:bodyPr>
          <a:lstStyle/>
          <a:p>
            <a:r>
              <a:rPr lang="en-US" dirty="0" smtClean="0"/>
              <a:t/>
            </a:r>
            <a:br>
              <a:rPr lang="en-US" dirty="0" smtClean="0"/>
            </a:br>
            <a:r>
              <a:rPr lang="en-US" dirty="0" smtClean="0"/>
              <a:t>CSS </a:t>
            </a:r>
            <a:r>
              <a:rPr lang="en-US" dirty="0"/>
              <a:t>Border Style</a:t>
            </a:r>
            <a:br>
              <a:rPr lang="en-US" dirty="0"/>
            </a:br>
            <a:endParaRPr lang="en-US" dirty="0"/>
          </a:p>
        </p:txBody>
      </p:sp>
      <p:sp>
        <p:nvSpPr>
          <p:cNvPr id="3" name="Content Placeholder 2"/>
          <p:cNvSpPr>
            <a:spLocks noGrp="1"/>
          </p:cNvSpPr>
          <p:nvPr>
            <p:ph idx="1"/>
          </p:nvPr>
        </p:nvSpPr>
        <p:spPr>
          <a:xfrm>
            <a:off x="0" y="1371600"/>
            <a:ext cx="4800600" cy="5943600"/>
          </a:xfrm>
        </p:spPr>
        <p:txBody>
          <a:bodyPr>
            <a:normAutofit fontScale="55000" lnSpcReduction="20000"/>
          </a:bodyPr>
          <a:lstStyle/>
          <a:p>
            <a:pPr marL="0" indent="0">
              <a:buNone/>
            </a:pPr>
            <a:r>
              <a:rPr lang="en-US" sz="3600" dirty="0" err="1" smtClean="0"/>
              <a:t>p.dotted</a:t>
            </a:r>
            <a:r>
              <a:rPr lang="en-US" sz="3600" dirty="0"/>
              <a:t> {border-style: dotted;}</a:t>
            </a:r>
            <a:br>
              <a:rPr lang="en-US" sz="3600" dirty="0"/>
            </a:br>
            <a:endParaRPr lang="en-US" sz="3600" dirty="0" smtClean="0"/>
          </a:p>
          <a:p>
            <a:pPr marL="0" indent="0">
              <a:buNone/>
            </a:pPr>
            <a:r>
              <a:rPr lang="en-US" sz="3600" dirty="0" err="1" smtClean="0"/>
              <a:t>p.dashed</a:t>
            </a:r>
            <a:r>
              <a:rPr lang="en-US" sz="3600" dirty="0"/>
              <a:t> {border-style: dashed;}</a:t>
            </a:r>
            <a:br>
              <a:rPr lang="en-US" sz="3600" dirty="0"/>
            </a:br>
            <a:endParaRPr lang="en-US" sz="3600" dirty="0" smtClean="0"/>
          </a:p>
          <a:p>
            <a:pPr marL="0" indent="0">
              <a:buNone/>
            </a:pPr>
            <a:r>
              <a:rPr lang="en-US" sz="3600" dirty="0" err="1" smtClean="0"/>
              <a:t>p.solid</a:t>
            </a:r>
            <a:r>
              <a:rPr lang="en-US" sz="3600" dirty="0"/>
              <a:t> {border-style: solid;}</a:t>
            </a:r>
            <a:br>
              <a:rPr lang="en-US" sz="3600" dirty="0"/>
            </a:br>
            <a:endParaRPr lang="en-US" sz="3600" dirty="0" smtClean="0"/>
          </a:p>
          <a:p>
            <a:pPr marL="0" indent="0">
              <a:buNone/>
            </a:pPr>
            <a:r>
              <a:rPr lang="en-US" sz="3600" dirty="0" err="1" smtClean="0"/>
              <a:t>p.double</a:t>
            </a:r>
            <a:r>
              <a:rPr lang="en-US" sz="3600" dirty="0"/>
              <a:t> {border-style: double;}</a:t>
            </a:r>
            <a:br>
              <a:rPr lang="en-US" sz="3600" dirty="0"/>
            </a:br>
            <a:endParaRPr lang="en-US" sz="3600" dirty="0" smtClean="0"/>
          </a:p>
          <a:p>
            <a:pPr marL="0" indent="0">
              <a:buNone/>
            </a:pPr>
            <a:r>
              <a:rPr lang="en-US" sz="3600" dirty="0" err="1" smtClean="0"/>
              <a:t>p.groove</a:t>
            </a:r>
            <a:r>
              <a:rPr lang="en-US" sz="3600" dirty="0"/>
              <a:t> {border-style: groove;}</a:t>
            </a:r>
            <a:br>
              <a:rPr lang="en-US" sz="3600" dirty="0"/>
            </a:br>
            <a:endParaRPr lang="en-US" sz="3600" dirty="0" smtClean="0"/>
          </a:p>
          <a:p>
            <a:pPr marL="0" indent="0">
              <a:buNone/>
            </a:pPr>
            <a:r>
              <a:rPr lang="en-US" sz="3600" dirty="0" err="1" smtClean="0"/>
              <a:t>p.ridge</a:t>
            </a:r>
            <a:r>
              <a:rPr lang="en-US" sz="3600" dirty="0"/>
              <a:t> {border-style: ridge;}</a:t>
            </a:r>
            <a:br>
              <a:rPr lang="en-US" sz="3600" dirty="0"/>
            </a:br>
            <a:endParaRPr lang="en-US" sz="3600" dirty="0" smtClean="0"/>
          </a:p>
          <a:p>
            <a:pPr marL="0" indent="0">
              <a:buNone/>
            </a:pPr>
            <a:r>
              <a:rPr lang="en-US" sz="3600" dirty="0" err="1" smtClean="0"/>
              <a:t>p.inset</a:t>
            </a:r>
            <a:r>
              <a:rPr lang="en-US" sz="3600" dirty="0"/>
              <a:t> {border-style: inset;}</a:t>
            </a:r>
            <a:br>
              <a:rPr lang="en-US" sz="3600" dirty="0"/>
            </a:br>
            <a:endParaRPr lang="en-US" sz="3600" dirty="0" smtClean="0"/>
          </a:p>
          <a:p>
            <a:pPr marL="0" indent="0">
              <a:buNone/>
            </a:pPr>
            <a:r>
              <a:rPr lang="en-US" sz="3600" dirty="0" err="1" smtClean="0"/>
              <a:t>p.outset</a:t>
            </a:r>
            <a:r>
              <a:rPr lang="en-US" sz="3600" dirty="0"/>
              <a:t> {border-style: outset</a:t>
            </a:r>
            <a:r>
              <a:rPr lang="en-US" sz="3600" dirty="0" smtClean="0"/>
              <a:t>;}</a:t>
            </a:r>
          </a:p>
          <a:p>
            <a:pPr marL="0" indent="0">
              <a:buNone/>
            </a:pPr>
            <a:endParaRPr lang="en-US" sz="3600" dirty="0" smtClean="0"/>
          </a:p>
          <a:p>
            <a:pPr marL="0" indent="0">
              <a:buNone/>
            </a:pPr>
            <a:r>
              <a:rPr lang="en-US" sz="3600" dirty="0" err="1" smtClean="0"/>
              <a:t>p.none</a:t>
            </a:r>
            <a:r>
              <a:rPr lang="en-US" sz="3600" dirty="0" smtClean="0"/>
              <a:t> {border-style: none;}</a:t>
            </a:r>
            <a:r>
              <a:rPr lang="en-US" dirty="0"/>
              <a:t/>
            </a:r>
            <a:br>
              <a:rPr lang="en-US" dirty="0"/>
            </a:br>
            <a:endParaRPr lang="en-US" dirty="0" smtClean="0"/>
          </a:p>
          <a:p>
            <a:pPr marL="0" indent="0">
              <a:buNone/>
            </a:pPr>
            <a:endParaRPr lang="en-US" dirty="0" smtClean="0"/>
          </a:p>
          <a:p>
            <a:pPr marL="0" indent="0">
              <a:buNone/>
            </a:pPr>
            <a:r>
              <a:rPr lang="en-US" dirty="0"/>
              <a:t/>
            </a:r>
            <a:br>
              <a:rPr lang="en-US" dirty="0"/>
            </a:br>
            <a:endParaRPr lang="en-US" dirty="0" smtClean="0"/>
          </a:p>
          <a:p>
            <a:pPr marL="0" indent="0">
              <a:buNone/>
            </a:pPr>
            <a:endParaRPr lang="en-US" dirty="0" err="1"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430482"/>
            <a:ext cx="53340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5845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0"/>
            <a:ext cx="8229600" cy="7620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Borders</a:t>
            </a:r>
            <a:br>
              <a:rPr lang="en-US" dirty="0"/>
            </a:br>
            <a:endParaRPr lang="en-US"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942628"/>
            <a:ext cx="4191000" cy="2867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219201"/>
            <a:ext cx="3810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962401"/>
            <a:ext cx="3886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7189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dirty="0" smtClean="0"/>
              <a:t/>
            </a:r>
            <a:br>
              <a:rPr lang="en-US" dirty="0" smtClean="0"/>
            </a:br>
            <a:r>
              <a:rPr lang="en-US" dirty="0" smtClean="0"/>
              <a:t>CSS </a:t>
            </a:r>
            <a:r>
              <a:rPr lang="en-US" dirty="0"/>
              <a:t>Margins</a:t>
            </a:r>
            <a:br>
              <a:rPr lang="en-US" dirty="0"/>
            </a:br>
            <a:endParaRPr lang="en-US" dirty="0"/>
          </a:p>
        </p:txBody>
      </p:sp>
      <p:sp>
        <p:nvSpPr>
          <p:cNvPr id="3" name="Content Placeholder 2"/>
          <p:cNvSpPr>
            <a:spLocks noGrp="1"/>
          </p:cNvSpPr>
          <p:nvPr>
            <p:ph idx="1"/>
          </p:nvPr>
        </p:nvSpPr>
        <p:spPr>
          <a:xfrm>
            <a:off x="457200" y="1066800"/>
            <a:ext cx="4191000" cy="5562600"/>
          </a:xfrm>
        </p:spPr>
        <p:txBody>
          <a:bodyPr>
            <a:normAutofit fontScale="62500" lnSpcReduction="20000"/>
          </a:bodyPr>
          <a:lstStyle/>
          <a:p>
            <a:pPr marL="0" indent="0">
              <a:buNone/>
            </a:pPr>
            <a:r>
              <a:rPr lang="en-US" dirty="0" smtClean="0"/>
              <a:t>&lt;</a:t>
            </a:r>
            <a:r>
              <a:rPr lang="en-US" dirty="0"/>
              <a:t>head&gt;</a:t>
            </a:r>
          </a:p>
          <a:p>
            <a:pPr marL="0" indent="0">
              <a:buNone/>
            </a:pPr>
            <a:r>
              <a:rPr lang="en-US" dirty="0"/>
              <a:t>&lt;style&gt;</a:t>
            </a:r>
          </a:p>
          <a:p>
            <a:pPr marL="0" indent="0">
              <a:buNone/>
            </a:pPr>
            <a:r>
              <a:rPr lang="en-US" dirty="0"/>
              <a:t>div {</a:t>
            </a:r>
          </a:p>
          <a:p>
            <a:pPr marL="0" indent="0">
              <a:buNone/>
            </a:pPr>
            <a:r>
              <a:rPr lang="en-US" dirty="0"/>
              <a:t>  border: 1px solid black;</a:t>
            </a:r>
          </a:p>
          <a:p>
            <a:pPr marL="0" indent="0">
              <a:buNone/>
            </a:pPr>
            <a:r>
              <a:rPr lang="en-US" dirty="0"/>
              <a:t>  margin-top: 100px;</a:t>
            </a:r>
          </a:p>
          <a:p>
            <a:pPr marL="0" indent="0">
              <a:buNone/>
            </a:pPr>
            <a:r>
              <a:rPr lang="en-US" dirty="0"/>
              <a:t>  margin-bottom: 100px;</a:t>
            </a:r>
          </a:p>
          <a:p>
            <a:pPr marL="0" indent="0">
              <a:buNone/>
            </a:pPr>
            <a:r>
              <a:rPr lang="en-US" dirty="0"/>
              <a:t>  margin-right: 150px;</a:t>
            </a:r>
          </a:p>
          <a:p>
            <a:pPr marL="0" indent="0">
              <a:buNone/>
            </a:pPr>
            <a:r>
              <a:rPr lang="en-US" dirty="0"/>
              <a:t>  margin-left: 80px;</a:t>
            </a:r>
          </a:p>
          <a:p>
            <a:pPr marL="0" indent="0">
              <a:buNone/>
            </a:pPr>
            <a:r>
              <a:rPr lang="en-US" dirty="0"/>
              <a:t>  background-color: </a:t>
            </a:r>
            <a:r>
              <a:rPr lang="en-US" dirty="0" err="1"/>
              <a:t>lightblue</a:t>
            </a:r>
            <a:r>
              <a:rPr lang="en-US" dirty="0"/>
              <a:t>;</a:t>
            </a:r>
          </a:p>
          <a:p>
            <a:pPr marL="0" indent="0">
              <a:buNone/>
            </a:pPr>
            <a:r>
              <a:rPr lang="en-US" dirty="0"/>
              <a:t>}</a:t>
            </a:r>
          </a:p>
          <a:p>
            <a:pPr marL="0" indent="0">
              <a:buNone/>
            </a:pPr>
            <a:r>
              <a:rPr lang="en-US" dirty="0"/>
              <a:t>&lt;/style&gt;</a:t>
            </a:r>
          </a:p>
          <a:p>
            <a:endParaRPr lang="en-US" dirty="0"/>
          </a:p>
          <a:p>
            <a:pPr marL="0" indent="0">
              <a:buNone/>
            </a:pPr>
            <a:r>
              <a:rPr lang="en-US" dirty="0"/>
              <a:t>&lt;h2&gt;Using individual margin properties&lt;/h2&gt;</a:t>
            </a:r>
          </a:p>
          <a:p>
            <a:endParaRPr lang="en-US" dirty="0"/>
          </a:p>
          <a:p>
            <a:pPr marL="0" indent="0">
              <a:buNone/>
            </a:pPr>
            <a:r>
              <a:rPr lang="en-US" dirty="0"/>
              <a:t>&lt;div&gt;This div element has a top margin of 100px, a right margin </a:t>
            </a:r>
            <a:r>
              <a:rPr lang="en-US" dirty="0" smtClean="0"/>
              <a:t>div</a:t>
            </a:r>
            <a:r>
              <a:rPr lang="en-US" dirty="0"/>
              <a:t>&gt;</a:t>
            </a:r>
          </a:p>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225260"/>
            <a:ext cx="2276475" cy="136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825894"/>
            <a:ext cx="5095875" cy="268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18687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65000"/>
            </a:schemeClr>
          </a:solidFill>
        </p:spPr>
        <p:txBody>
          <a:bodyPr>
            <a:normAutofit fontScale="90000"/>
          </a:bodyPr>
          <a:lstStyle/>
          <a:p>
            <a:r>
              <a:rPr lang="en-US" dirty="0" smtClean="0"/>
              <a:t/>
            </a:r>
            <a:br>
              <a:rPr lang="en-US" dirty="0" smtClean="0"/>
            </a:br>
            <a:r>
              <a:rPr lang="en-US" dirty="0" smtClean="0"/>
              <a:t>CSS </a:t>
            </a:r>
            <a:r>
              <a:rPr lang="en-US" dirty="0"/>
              <a:t>Padding</a:t>
            </a:r>
            <a:br>
              <a:rPr lang="en-US" dirty="0"/>
            </a:br>
            <a:endParaRPr lang="en-US" dirty="0"/>
          </a:p>
        </p:txBody>
      </p:sp>
      <p:sp>
        <p:nvSpPr>
          <p:cNvPr id="3" name="Content Placeholder 2"/>
          <p:cNvSpPr>
            <a:spLocks noGrp="1"/>
          </p:cNvSpPr>
          <p:nvPr>
            <p:ph idx="1"/>
          </p:nvPr>
        </p:nvSpPr>
        <p:spPr>
          <a:xfrm>
            <a:off x="457200" y="914400"/>
            <a:ext cx="8229600" cy="5791200"/>
          </a:xfrm>
        </p:spPr>
        <p:txBody>
          <a:bodyPr>
            <a:normAutofit fontScale="70000" lnSpcReduction="20000"/>
          </a:bodyPr>
          <a:lstStyle/>
          <a:p>
            <a:pPr marL="0" indent="0">
              <a:buNone/>
            </a:pPr>
            <a:r>
              <a:rPr lang="en-US" dirty="0" smtClean="0"/>
              <a:t>&lt;</a:t>
            </a:r>
            <a:r>
              <a:rPr lang="en-US" dirty="0"/>
              <a:t>head&gt;</a:t>
            </a:r>
          </a:p>
          <a:p>
            <a:pPr marL="0" indent="0">
              <a:buNone/>
            </a:pPr>
            <a:r>
              <a:rPr lang="en-US" dirty="0"/>
              <a:t>&lt;style&gt;</a:t>
            </a:r>
          </a:p>
          <a:p>
            <a:pPr marL="0" indent="0">
              <a:buNone/>
            </a:pPr>
            <a:r>
              <a:rPr lang="en-US" dirty="0"/>
              <a:t>div {</a:t>
            </a:r>
          </a:p>
          <a:p>
            <a:pPr marL="0" indent="0">
              <a:buNone/>
            </a:pPr>
            <a:r>
              <a:rPr lang="en-US" dirty="0"/>
              <a:t>  border: 1px solid black;</a:t>
            </a:r>
          </a:p>
          <a:p>
            <a:pPr marL="0" indent="0">
              <a:buNone/>
            </a:pPr>
            <a:r>
              <a:rPr lang="en-US" dirty="0"/>
              <a:t>  background-color: </a:t>
            </a:r>
            <a:r>
              <a:rPr lang="en-US" dirty="0" err="1"/>
              <a:t>lightblue</a:t>
            </a:r>
            <a:r>
              <a:rPr lang="en-US" dirty="0"/>
              <a:t>;</a:t>
            </a:r>
          </a:p>
          <a:p>
            <a:pPr marL="0" indent="0">
              <a:buNone/>
            </a:pPr>
            <a:r>
              <a:rPr lang="en-US" dirty="0"/>
              <a:t>  padding-top: 50px;</a:t>
            </a:r>
          </a:p>
          <a:p>
            <a:pPr marL="0" indent="0">
              <a:buNone/>
            </a:pPr>
            <a:r>
              <a:rPr lang="en-US" dirty="0"/>
              <a:t>  padding-right: 30px;</a:t>
            </a:r>
          </a:p>
          <a:p>
            <a:pPr marL="0" indent="0">
              <a:buNone/>
            </a:pPr>
            <a:r>
              <a:rPr lang="en-US" dirty="0"/>
              <a:t>  padding-bottom: 50px;</a:t>
            </a:r>
          </a:p>
          <a:p>
            <a:pPr marL="0" indent="0">
              <a:buNone/>
            </a:pPr>
            <a:r>
              <a:rPr lang="en-US" dirty="0"/>
              <a:t>  padding-left: 80px;</a:t>
            </a:r>
          </a:p>
          <a:p>
            <a:pPr marL="0" indent="0">
              <a:buNone/>
            </a:pPr>
            <a:r>
              <a:rPr lang="en-US" dirty="0"/>
              <a:t>}</a:t>
            </a:r>
          </a:p>
          <a:p>
            <a:pPr marL="0" indent="0">
              <a:buNone/>
            </a:pPr>
            <a:r>
              <a:rPr lang="en-US" dirty="0"/>
              <a:t>&lt;/style&gt;</a:t>
            </a:r>
          </a:p>
          <a:p>
            <a:pPr marL="0" indent="0">
              <a:buNone/>
            </a:pPr>
            <a:r>
              <a:rPr lang="en-US" dirty="0"/>
              <a:t>&lt;/head&gt;</a:t>
            </a:r>
          </a:p>
          <a:p>
            <a:pPr marL="0" indent="0">
              <a:buNone/>
            </a:pPr>
            <a:r>
              <a:rPr lang="en-US" dirty="0"/>
              <a:t>&lt;body&gt;</a:t>
            </a:r>
          </a:p>
          <a:p>
            <a:endParaRPr lang="en-US" dirty="0"/>
          </a:p>
          <a:p>
            <a:pPr marL="0" indent="0">
              <a:buNone/>
            </a:pPr>
            <a:r>
              <a:rPr lang="en-US" dirty="0"/>
              <a:t>&lt;h2&gt;Using individual padding properties&lt;/h2&gt;</a:t>
            </a:r>
          </a:p>
          <a:p>
            <a:endParaRPr lang="en-US" dirty="0"/>
          </a:p>
          <a:p>
            <a:pPr marL="0" indent="0">
              <a:buNone/>
            </a:pPr>
            <a:r>
              <a:rPr lang="en-US" dirty="0"/>
              <a:t>&lt;div&gt;This div element has a top padding of </a:t>
            </a:r>
            <a:r>
              <a:rPr lang="en-US" dirty="0" smtClean="0"/>
              <a:t>50px,div</a:t>
            </a:r>
            <a:r>
              <a:rPr lang="en-US" dirty="0"/>
              <a:t>&gt;</a:t>
            </a:r>
          </a:p>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200400"/>
            <a:ext cx="5486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0214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dirty="0" smtClean="0"/>
              <a:t/>
            </a:r>
            <a:br>
              <a:rPr lang="en-US" dirty="0" smtClean="0"/>
            </a:br>
            <a:r>
              <a:rPr lang="en-US" dirty="0" smtClean="0"/>
              <a:t>CSS Setting height and width</a:t>
            </a:r>
            <a:br>
              <a:rPr lang="en-US" dirty="0" smtClean="0"/>
            </a:br>
            <a:endParaRPr lang="en-US" dirty="0"/>
          </a:p>
        </p:txBody>
      </p:sp>
      <p:sp>
        <p:nvSpPr>
          <p:cNvPr id="3" name="Content Placeholder 2"/>
          <p:cNvSpPr>
            <a:spLocks noGrp="1"/>
          </p:cNvSpPr>
          <p:nvPr>
            <p:ph idx="1"/>
          </p:nvPr>
        </p:nvSpPr>
        <p:spPr>
          <a:xfrm>
            <a:off x="457200" y="1066800"/>
            <a:ext cx="8229600" cy="5486400"/>
          </a:xfrm>
        </p:spPr>
        <p:txBody>
          <a:bodyPr>
            <a:normAutofit fontScale="70000" lnSpcReduction="20000"/>
          </a:bodyPr>
          <a:lstStyle/>
          <a:p>
            <a:pPr marL="0" indent="0">
              <a:buNone/>
            </a:pPr>
            <a:r>
              <a:rPr lang="en-US" dirty="0" smtClean="0"/>
              <a:t>&lt;</a:t>
            </a:r>
            <a:r>
              <a:rPr lang="en-US" dirty="0"/>
              <a:t>head&gt;</a:t>
            </a:r>
          </a:p>
          <a:p>
            <a:pPr marL="0" indent="0">
              <a:buNone/>
            </a:pPr>
            <a:r>
              <a:rPr lang="en-US" dirty="0"/>
              <a:t>&lt;style&gt;</a:t>
            </a:r>
          </a:p>
          <a:p>
            <a:pPr marL="0" indent="0">
              <a:buNone/>
            </a:pPr>
            <a:r>
              <a:rPr lang="en-US" dirty="0"/>
              <a:t>div {</a:t>
            </a:r>
          </a:p>
          <a:p>
            <a:pPr marL="0" indent="0">
              <a:buNone/>
            </a:pPr>
            <a:r>
              <a:rPr lang="en-US" dirty="0"/>
              <a:t>  height: 200px;</a:t>
            </a:r>
          </a:p>
          <a:p>
            <a:pPr marL="0" indent="0">
              <a:buNone/>
            </a:pPr>
            <a:r>
              <a:rPr lang="en-US" dirty="0"/>
              <a:t>  width: 50%;</a:t>
            </a:r>
          </a:p>
          <a:p>
            <a:pPr marL="0" indent="0">
              <a:buNone/>
            </a:pPr>
            <a:r>
              <a:rPr lang="en-US" dirty="0"/>
              <a:t>  background-color: </a:t>
            </a:r>
            <a:r>
              <a:rPr lang="en-US" dirty="0" err="1"/>
              <a:t>powderblue</a:t>
            </a:r>
            <a:r>
              <a:rPr lang="en-US" dirty="0"/>
              <a:t>;</a:t>
            </a:r>
          </a:p>
          <a:p>
            <a:pPr marL="0" indent="0">
              <a:buNone/>
            </a:pPr>
            <a:r>
              <a:rPr lang="en-US" dirty="0"/>
              <a:t>}</a:t>
            </a:r>
          </a:p>
          <a:p>
            <a:pPr marL="0" indent="0">
              <a:buNone/>
            </a:pPr>
            <a:r>
              <a:rPr lang="en-US" dirty="0"/>
              <a:t>&lt;/style&gt;</a:t>
            </a:r>
          </a:p>
          <a:p>
            <a:pPr marL="0" indent="0">
              <a:buNone/>
            </a:pPr>
            <a:r>
              <a:rPr lang="en-US" dirty="0"/>
              <a:t>&lt;/head&gt;</a:t>
            </a:r>
          </a:p>
          <a:p>
            <a:pPr marL="0" indent="0">
              <a:buNone/>
            </a:pPr>
            <a:r>
              <a:rPr lang="en-US" dirty="0"/>
              <a:t>&lt;body&gt;</a:t>
            </a:r>
          </a:p>
          <a:p>
            <a:endParaRPr lang="en-US" dirty="0"/>
          </a:p>
          <a:p>
            <a:pPr marL="0" indent="0">
              <a:buNone/>
            </a:pPr>
            <a:r>
              <a:rPr lang="en-US" dirty="0"/>
              <a:t>&lt;h2&gt;Set the height and width of an element&lt;/h2&gt;</a:t>
            </a:r>
          </a:p>
          <a:p>
            <a:endParaRPr lang="en-US" dirty="0"/>
          </a:p>
          <a:p>
            <a:pPr marL="0" indent="0">
              <a:buNone/>
            </a:pPr>
            <a:r>
              <a:rPr lang="en-US" dirty="0"/>
              <a:t>&lt;p&gt;This div element has a height of 200px and a width of 50%:&lt;/p&gt;</a:t>
            </a:r>
          </a:p>
          <a:p>
            <a:endParaRPr lang="en-US" dirty="0"/>
          </a:p>
          <a:p>
            <a:pPr marL="0" indent="0">
              <a:buNone/>
            </a:pPr>
            <a:r>
              <a:rPr lang="en-US" dirty="0"/>
              <a:t>&lt;div&gt;&lt;/div&gt;</a:t>
            </a:r>
          </a:p>
          <a:p>
            <a:endParaRPr lang="en-US" dirty="0"/>
          </a:p>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600200"/>
            <a:ext cx="409575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8703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Box Model</a:t>
            </a:r>
            <a:br>
              <a:rPr lang="en-US" dirty="0"/>
            </a:br>
            <a:endParaRPr 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590800"/>
            <a:ext cx="8458200" cy="409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914400"/>
            <a:ext cx="8077200" cy="1477328"/>
          </a:xfrm>
          <a:prstGeom prst="rect">
            <a:avLst/>
          </a:prstGeom>
        </p:spPr>
        <p:txBody>
          <a:bodyPr wrap="square">
            <a:spAutoFit/>
          </a:bodyPr>
          <a:lstStyle/>
          <a:p>
            <a:r>
              <a:rPr lang="en-US" dirty="0"/>
              <a:t>All HTML elements can be considered as boxes. In CSS, the term "box model" is used when talking about design and layout</a:t>
            </a:r>
            <a:r>
              <a:rPr lang="en-US" dirty="0" smtClean="0"/>
              <a:t>.</a:t>
            </a:r>
          </a:p>
          <a:p>
            <a:endParaRPr lang="en-US" dirty="0"/>
          </a:p>
          <a:p>
            <a:r>
              <a:rPr lang="en-US" dirty="0"/>
              <a:t>The CSS box model is essentially a box that wraps around every HTML element. It consists of: margins, borders, padding, and the actual content. </a:t>
            </a:r>
          </a:p>
        </p:txBody>
      </p:sp>
    </p:spTree>
    <p:extLst>
      <p:ext uri="{BB962C8B-B14F-4D97-AF65-F5344CB8AC3E}">
        <p14:creationId xmlns:p14="http://schemas.microsoft.com/office/powerpoint/2010/main" val="30813517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Box </a:t>
            </a:r>
            <a:r>
              <a:rPr lang="en-US" dirty="0" smtClean="0"/>
              <a:t>Model Example</a:t>
            </a:r>
            <a:r>
              <a:rPr lang="en-US" dirty="0"/>
              <a:t/>
            </a:r>
            <a:br>
              <a:rPr lang="en-US" dirty="0"/>
            </a:br>
            <a:endParaRPr lang="en-US" dirty="0"/>
          </a:p>
        </p:txBody>
      </p:sp>
      <p:sp>
        <p:nvSpPr>
          <p:cNvPr id="3" name="Content Placeholder 2"/>
          <p:cNvSpPr>
            <a:spLocks noGrp="1"/>
          </p:cNvSpPr>
          <p:nvPr>
            <p:ph idx="1"/>
          </p:nvPr>
        </p:nvSpPr>
        <p:spPr>
          <a:xfrm>
            <a:off x="457200" y="1066800"/>
            <a:ext cx="3962400" cy="5638800"/>
          </a:xfrm>
        </p:spPr>
        <p:txBody>
          <a:bodyPr>
            <a:normAutofit fontScale="55000" lnSpcReduction="20000"/>
          </a:bodyPr>
          <a:lstStyle/>
          <a:p>
            <a:pPr marL="0" indent="0">
              <a:buNone/>
            </a:pPr>
            <a:r>
              <a:rPr lang="en-US" dirty="0" smtClean="0"/>
              <a:t>&lt;</a:t>
            </a:r>
            <a:r>
              <a:rPr lang="en-US" dirty="0"/>
              <a:t>head&gt;</a:t>
            </a:r>
          </a:p>
          <a:p>
            <a:pPr marL="0" indent="0">
              <a:buNone/>
            </a:pPr>
            <a:r>
              <a:rPr lang="en-US" dirty="0"/>
              <a:t>&lt;style&gt;</a:t>
            </a:r>
          </a:p>
          <a:p>
            <a:pPr marL="0" indent="0">
              <a:buNone/>
            </a:pPr>
            <a:r>
              <a:rPr lang="en-US" dirty="0"/>
              <a:t>div {</a:t>
            </a:r>
          </a:p>
          <a:p>
            <a:pPr marL="0" indent="0">
              <a:buNone/>
            </a:pPr>
            <a:r>
              <a:rPr lang="en-US" dirty="0"/>
              <a:t>  background-color: </a:t>
            </a:r>
            <a:r>
              <a:rPr lang="en-US" dirty="0" err="1"/>
              <a:t>lightgrey</a:t>
            </a:r>
            <a:r>
              <a:rPr lang="en-US" dirty="0"/>
              <a:t>;</a:t>
            </a:r>
          </a:p>
          <a:p>
            <a:pPr marL="0" indent="0">
              <a:buNone/>
            </a:pPr>
            <a:r>
              <a:rPr lang="en-US" dirty="0"/>
              <a:t>  width: 300px;</a:t>
            </a:r>
          </a:p>
          <a:p>
            <a:pPr marL="0" indent="0">
              <a:buNone/>
            </a:pPr>
            <a:r>
              <a:rPr lang="en-US" dirty="0"/>
              <a:t>  border: 15px solid green;</a:t>
            </a:r>
          </a:p>
          <a:p>
            <a:pPr marL="0" indent="0">
              <a:buNone/>
            </a:pPr>
            <a:r>
              <a:rPr lang="en-US" dirty="0"/>
              <a:t>  padding: 50px;</a:t>
            </a:r>
          </a:p>
          <a:p>
            <a:pPr marL="0" indent="0">
              <a:buNone/>
            </a:pPr>
            <a:r>
              <a:rPr lang="en-US" dirty="0"/>
              <a:t>  margin: 20px;</a:t>
            </a:r>
          </a:p>
          <a:p>
            <a:pPr marL="0" indent="0">
              <a:buNone/>
            </a:pPr>
            <a:r>
              <a:rPr lang="en-US" dirty="0"/>
              <a:t>}</a:t>
            </a:r>
          </a:p>
          <a:p>
            <a:pPr marL="0" indent="0">
              <a:buNone/>
            </a:pPr>
            <a:r>
              <a:rPr lang="en-US" dirty="0"/>
              <a:t>&lt;/style&gt;</a:t>
            </a:r>
          </a:p>
          <a:p>
            <a:pPr marL="0" indent="0">
              <a:buNone/>
            </a:pPr>
            <a:r>
              <a:rPr lang="en-US" dirty="0"/>
              <a:t>&lt;/head&gt;</a:t>
            </a:r>
          </a:p>
          <a:p>
            <a:pPr marL="0" indent="0">
              <a:buNone/>
            </a:pPr>
            <a:r>
              <a:rPr lang="en-US" dirty="0"/>
              <a:t>&lt;body&gt;</a:t>
            </a:r>
          </a:p>
          <a:p>
            <a:endParaRPr lang="en-US" dirty="0"/>
          </a:p>
          <a:p>
            <a:pPr marL="0" indent="0">
              <a:buNone/>
            </a:pPr>
            <a:r>
              <a:rPr lang="en-US" dirty="0"/>
              <a:t>&lt;h2&gt;Demonstrating the Box Model&lt;/h2&gt;</a:t>
            </a:r>
          </a:p>
          <a:p>
            <a:endParaRPr lang="en-US" dirty="0"/>
          </a:p>
          <a:p>
            <a:pPr marL="0" indent="0">
              <a:buNone/>
            </a:pPr>
            <a:r>
              <a:rPr lang="en-US" dirty="0"/>
              <a:t>&lt;p&gt;The CSS box model is essentially </a:t>
            </a:r>
            <a:r>
              <a:rPr lang="en-US" dirty="0" smtClean="0"/>
              <a:t>&lt;p</a:t>
            </a:r>
            <a:r>
              <a:rPr lang="en-US" dirty="0"/>
              <a:t>&gt;</a:t>
            </a:r>
          </a:p>
          <a:p>
            <a:endParaRPr lang="en-US" dirty="0"/>
          </a:p>
          <a:p>
            <a:pPr marL="0" indent="0">
              <a:buNone/>
            </a:pPr>
            <a:r>
              <a:rPr lang="en-US" dirty="0"/>
              <a:t>&lt;div&gt;This text is the content of the box. We have added a </a:t>
            </a:r>
            <a:r>
              <a:rPr lang="en-US" dirty="0" smtClean="0"/>
              <a:t>50pxdiv</a:t>
            </a:r>
            <a:r>
              <a:rPr lang="en-US" dirty="0"/>
              <a:t>&gt;</a:t>
            </a:r>
          </a:p>
          <a:p>
            <a:endParaRPr lang="en-US" dirty="0"/>
          </a:p>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24000"/>
            <a:ext cx="4495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7473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Text</a:t>
            </a:r>
            <a:br>
              <a:rPr lang="en-US" dirty="0"/>
            </a:br>
            <a:endParaRPr lang="en-US" dirty="0"/>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180837"/>
            <a:ext cx="2724530" cy="18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024" y="1219200"/>
            <a:ext cx="2057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080654"/>
            <a:ext cx="2609850" cy="2119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1725" y="3471862"/>
            <a:ext cx="2524125" cy="1846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267200"/>
            <a:ext cx="20574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8449" y="4294909"/>
            <a:ext cx="2876551"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3822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tx2">
              <a:lumMod val="40000"/>
              <a:lumOff val="60000"/>
            </a:schemeClr>
          </a:solidFill>
        </p:spPr>
        <p:txBody>
          <a:bodyPr/>
          <a:lstStyle/>
          <a:p>
            <a:r>
              <a:rPr lang="en-US" dirty="0"/>
              <a:t>Example</a:t>
            </a:r>
          </a:p>
        </p:txBody>
      </p:sp>
      <p:sp>
        <p:nvSpPr>
          <p:cNvPr id="4" name="Content Placeholder 1"/>
          <p:cNvSpPr>
            <a:spLocks noGrp="1"/>
          </p:cNvSpPr>
          <p:nvPr>
            <p:ph idx="1"/>
          </p:nvPr>
        </p:nvSpPr>
        <p:spPr>
          <a:xfrm>
            <a:off x="152400" y="914400"/>
            <a:ext cx="5638800" cy="5715000"/>
          </a:xfrm>
        </p:spPr>
        <p:txBody>
          <a:bodyPr>
            <a:normAutofit/>
          </a:bodyPr>
          <a:lstStyle/>
          <a:p>
            <a:pPr>
              <a:buFont typeface="Wingdings 3" pitchFamily="18" charset="2"/>
              <a:buNone/>
            </a:pPr>
            <a:r>
              <a:rPr lang="en-US" altLang="en-US" sz="1600" dirty="0" smtClean="0"/>
              <a:t>&lt;p&gt;Here is a quote from WWF's website:&lt;/p&gt;</a:t>
            </a:r>
          </a:p>
          <a:p>
            <a:pPr>
              <a:buFont typeface="Wingdings 3" pitchFamily="18" charset="2"/>
              <a:buNone/>
            </a:pPr>
            <a:r>
              <a:rPr lang="en-US" altLang="en-US" sz="1600" dirty="0" smtClean="0"/>
              <a:t>&lt;</a:t>
            </a:r>
            <a:r>
              <a:rPr lang="en-US" altLang="en-US" sz="1600" dirty="0" err="1" smtClean="0"/>
              <a:t>blockquote</a:t>
            </a:r>
            <a:r>
              <a:rPr lang="en-US" altLang="en-US" sz="1600" dirty="0" smtClean="0"/>
              <a:t> cite="http://www.worldwildlife.org/who/index.html"&gt;</a:t>
            </a:r>
          </a:p>
          <a:p>
            <a:pPr>
              <a:buFont typeface="Wingdings 3" pitchFamily="18" charset="2"/>
              <a:buNone/>
            </a:pPr>
            <a:r>
              <a:rPr lang="en-US" altLang="en-US" sz="1600" dirty="0" smtClean="0"/>
              <a:t>For 50 years, WWF has been protecting the future of nature.</a:t>
            </a:r>
          </a:p>
          <a:p>
            <a:pPr>
              <a:buFont typeface="Wingdings 3" pitchFamily="18" charset="2"/>
              <a:buNone/>
            </a:pPr>
            <a:r>
              <a:rPr lang="en-US" altLang="en-US" sz="1600" dirty="0" smtClean="0"/>
              <a:t>&lt;/</a:t>
            </a:r>
            <a:r>
              <a:rPr lang="en-US" altLang="en-US" sz="1600" dirty="0" err="1" smtClean="0"/>
              <a:t>blockquote</a:t>
            </a:r>
            <a:r>
              <a:rPr lang="en-US" altLang="en-US" sz="1600" dirty="0" smtClean="0"/>
              <a:t>&gt;</a:t>
            </a:r>
          </a:p>
          <a:p>
            <a:pPr>
              <a:buFont typeface="Wingdings 3" pitchFamily="18" charset="2"/>
              <a:buNone/>
            </a:pPr>
            <a:r>
              <a:rPr lang="en-US" altLang="en-US" sz="1600" dirty="0" smtClean="0"/>
              <a:t>&lt;p&gt;WWF's goal is to: &lt;q&gt;Build a future where people live in harmony with nature.&lt;/q&gt;&lt;/p&gt;</a:t>
            </a:r>
          </a:p>
          <a:p>
            <a:pPr>
              <a:buFont typeface="Wingdings 3" pitchFamily="18" charset="2"/>
              <a:buNone/>
            </a:pPr>
            <a:r>
              <a:rPr lang="en-US" altLang="en-US" sz="1600" dirty="0" smtClean="0"/>
              <a:t>&lt;p&gt;The &lt;</a:t>
            </a:r>
            <a:r>
              <a:rPr lang="en-US" altLang="en-US" sz="1600" dirty="0" err="1" smtClean="0"/>
              <a:t>abbr</a:t>
            </a:r>
            <a:r>
              <a:rPr lang="en-US" altLang="en-US" sz="1600" dirty="0" smtClean="0"/>
              <a:t> title="World Health Organization"&gt;WHO&lt;/</a:t>
            </a:r>
            <a:r>
              <a:rPr lang="en-US" altLang="en-US" sz="1600" dirty="0" err="1" smtClean="0"/>
              <a:t>abbr</a:t>
            </a:r>
            <a:r>
              <a:rPr lang="en-US" altLang="en-US" sz="1600" dirty="0" smtClean="0"/>
              <a:t>&gt; was founded in 1948.&lt;/p&gt;</a:t>
            </a:r>
          </a:p>
          <a:p>
            <a:pPr>
              <a:buFont typeface="Wingdings 3" pitchFamily="18" charset="2"/>
              <a:buNone/>
            </a:pPr>
            <a:r>
              <a:rPr lang="en-US" altLang="en-US" sz="1600" dirty="0" smtClean="0"/>
              <a:t>&lt;address&gt;</a:t>
            </a:r>
          </a:p>
          <a:p>
            <a:pPr>
              <a:buFont typeface="Wingdings 3" pitchFamily="18" charset="2"/>
              <a:buNone/>
            </a:pPr>
            <a:r>
              <a:rPr lang="en-US" altLang="en-US" sz="1600" dirty="0" smtClean="0"/>
              <a:t>Written by John Doe.&lt;</a:t>
            </a:r>
            <a:r>
              <a:rPr lang="en-US" altLang="en-US" sz="1600" dirty="0" err="1" smtClean="0"/>
              <a:t>br</a:t>
            </a:r>
            <a:r>
              <a:rPr lang="en-US" altLang="en-US" sz="1600" dirty="0" smtClean="0"/>
              <a:t>&gt;</a:t>
            </a:r>
          </a:p>
          <a:p>
            <a:pPr>
              <a:buFont typeface="Wingdings 3" pitchFamily="18" charset="2"/>
              <a:buNone/>
            </a:pPr>
            <a:r>
              <a:rPr lang="en-US" altLang="en-US" sz="1600" dirty="0" smtClean="0"/>
              <a:t>Visit us at:&lt;</a:t>
            </a:r>
            <a:r>
              <a:rPr lang="en-US" altLang="en-US" sz="1600" dirty="0" err="1" smtClean="0"/>
              <a:t>br</a:t>
            </a:r>
            <a:r>
              <a:rPr lang="en-US" altLang="en-US" sz="1600" dirty="0" smtClean="0"/>
              <a:t>&gt;</a:t>
            </a:r>
          </a:p>
          <a:p>
            <a:pPr>
              <a:buFont typeface="Wingdings 3" pitchFamily="18" charset="2"/>
              <a:buNone/>
            </a:pPr>
            <a:r>
              <a:rPr lang="en-US" altLang="en-US" sz="1600" dirty="0" smtClean="0"/>
              <a:t>Example.com&lt;</a:t>
            </a:r>
            <a:r>
              <a:rPr lang="en-US" altLang="en-US" sz="1600" dirty="0" err="1" smtClean="0"/>
              <a:t>br</a:t>
            </a:r>
            <a:r>
              <a:rPr lang="en-US" altLang="en-US" sz="1600" dirty="0" smtClean="0"/>
              <a:t>&gt;</a:t>
            </a:r>
          </a:p>
          <a:p>
            <a:pPr>
              <a:buFont typeface="Wingdings 3" pitchFamily="18" charset="2"/>
              <a:buNone/>
            </a:pPr>
            <a:r>
              <a:rPr lang="en-US" altLang="en-US" sz="1600" dirty="0" smtClean="0"/>
              <a:t>Box 564, Disneyland&lt;</a:t>
            </a:r>
            <a:r>
              <a:rPr lang="en-US" altLang="en-US" sz="1600" dirty="0" err="1" smtClean="0"/>
              <a:t>br</a:t>
            </a:r>
            <a:r>
              <a:rPr lang="en-US" altLang="en-US" sz="1600" dirty="0" smtClean="0"/>
              <a:t>&gt;</a:t>
            </a:r>
          </a:p>
          <a:p>
            <a:pPr>
              <a:buFont typeface="Wingdings 3" pitchFamily="18" charset="2"/>
              <a:buNone/>
            </a:pPr>
            <a:r>
              <a:rPr lang="en-US" altLang="en-US" sz="1600" dirty="0" smtClean="0"/>
              <a:t>USA</a:t>
            </a:r>
          </a:p>
          <a:p>
            <a:pPr>
              <a:buFont typeface="Wingdings 3" pitchFamily="18" charset="2"/>
              <a:buNone/>
            </a:pPr>
            <a:r>
              <a:rPr lang="en-US" altLang="en-US" sz="1600" dirty="0" smtClean="0"/>
              <a:t>&lt;/address&gt;</a:t>
            </a:r>
          </a:p>
          <a:p>
            <a:pPr>
              <a:buFont typeface="Wingdings 3" pitchFamily="18" charset="2"/>
              <a:buNone/>
            </a:pPr>
            <a:r>
              <a:rPr lang="en-US" altLang="en-US" sz="1600" dirty="0" smtClean="0"/>
              <a:t>&lt;p&gt;&lt;cite&gt;The Scream&lt;/cite&gt; by </a:t>
            </a:r>
            <a:r>
              <a:rPr lang="en-US" altLang="en-US" sz="1600" dirty="0" err="1" smtClean="0"/>
              <a:t>Edvard</a:t>
            </a:r>
            <a:r>
              <a:rPr lang="en-US" altLang="en-US" sz="1600" dirty="0" smtClean="0"/>
              <a:t> Munch. Painted in 1893.&lt;/p&gt;</a:t>
            </a:r>
          </a:p>
          <a:p>
            <a:pPr>
              <a:buFont typeface="Wingdings 3" pitchFamily="18" charset="2"/>
              <a:buNone/>
            </a:pPr>
            <a:r>
              <a:rPr lang="en-US" altLang="en-US" sz="1600" dirty="0" smtClean="0"/>
              <a:t> &lt;</a:t>
            </a:r>
            <a:r>
              <a:rPr lang="en-US" altLang="en-US" sz="1600" dirty="0" err="1" smtClean="0"/>
              <a:t>bdo</a:t>
            </a:r>
            <a:r>
              <a:rPr lang="en-US" altLang="en-US" sz="1600" dirty="0" smtClean="0"/>
              <a:t> </a:t>
            </a:r>
            <a:r>
              <a:rPr lang="en-US" altLang="en-US" sz="1600" dirty="0" err="1" smtClean="0"/>
              <a:t>dir</a:t>
            </a:r>
            <a:r>
              <a:rPr lang="en-US" altLang="en-US" sz="1600" dirty="0" smtClean="0"/>
              <a:t>="</a:t>
            </a:r>
            <a:r>
              <a:rPr lang="en-US" altLang="en-US" sz="1600" dirty="0" err="1" smtClean="0"/>
              <a:t>rtl</a:t>
            </a:r>
            <a:r>
              <a:rPr lang="en-US" altLang="en-US" sz="1600" dirty="0" smtClean="0"/>
              <a:t>"&gt;This text will be written from right to left&lt;/</a:t>
            </a:r>
            <a:r>
              <a:rPr lang="en-US" altLang="en-US" sz="1600" dirty="0" err="1" smtClean="0"/>
              <a:t>bdo</a:t>
            </a:r>
            <a:r>
              <a:rPr lang="en-US" altLang="en-US" sz="1600" dirty="0" smtClean="0"/>
              <a:t>&gt;</a:t>
            </a:r>
          </a:p>
          <a:p>
            <a:pPr>
              <a:buFont typeface="Wingdings 3" pitchFamily="18" charset="2"/>
              <a:buNone/>
            </a:pPr>
            <a:endParaRPr lang="en-US" altLang="en-US" sz="1200" dirty="0" smtClean="0"/>
          </a:p>
        </p:txBody>
      </p:sp>
      <p:pic>
        <p:nvPicPr>
          <p:cNvPr id="5" name="Picture 2"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82" y="1143000"/>
            <a:ext cx="333201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2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60" y="0"/>
            <a:ext cx="8229600" cy="685800"/>
          </a:xfrm>
          <a:solidFill>
            <a:schemeClr val="bg1">
              <a:lumMod val="75000"/>
            </a:schemeClr>
          </a:solidFill>
        </p:spPr>
        <p:txBody>
          <a:bodyPr>
            <a:normAutofit fontScale="90000"/>
          </a:bodyPr>
          <a:lstStyle/>
          <a:p>
            <a:r>
              <a:rPr lang="en-US" dirty="0" smtClean="0"/>
              <a:t/>
            </a:r>
            <a:br>
              <a:rPr lang="en-US" dirty="0" smtClean="0"/>
            </a:br>
            <a:r>
              <a:rPr lang="en-US" dirty="0" smtClean="0"/>
              <a:t>CSS</a:t>
            </a:r>
            <a:r>
              <a:rPr lang="en-US" dirty="0"/>
              <a:t> Fonts</a:t>
            </a:r>
            <a:br>
              <a:rPr lang="en-US" dirty="0"/>
            </a:br>
            <a:endParaRPr lang="en-US" dirty="0"/>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199" y="1870363"/>
            <a:ext cx="298625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109" y="2057400"/>
            <a:ext cx="2819400" cy="152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27" y="4267200"/>
            <a:ext cx="25908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109" y="4239491"/>
            <a:ext cx="3252787"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7927" y="1004500"/>
            <a:ext cx="8222672" cy="369332"/>
          </a:xfrm>
          <a:prstGeom prst="rect">
            <a:avLst/>
          </a:prstGeom>
        </p:spPr>
        <p:txBody>
          <a:bodyPr wrap="square">
            <a:spAutoFit/>
          </a:bodyPr>
          <a:lstStyle/>
          <a:p>
            <a:r>
              <a:rPr lang="en-US" b="1" dirty="0"/>
              <a:t>The CSS font properties define the font family, boldness, size, and the style of a text</a:t>
            </a:r>
          </a:p>
        </p:txBody>
      </p:sp>
    </p:spTree>
    <p:extLst>
      <p:ext uri="{BB962C8B-B14F-4D97-AF65-F5344CB8AC3E}">
        <p14:creationId xmlns:p14="http://schemas.microsoft.com/office/powerpoint/2010/main" val="1417509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65000"/>
            </a:schemeClr>
          </a:solidFill>
        </p:spPr>
        <p:txBody>
          <a:bodyPr>
            <a:normAutofit fontScale="90000"/>
          </a:bodyPr>
          <a:lstStyle/>
          <a:p>
            <a:r>
              <a:rPr lang="en-US" dirty="0" smtClean="0"/>
              <a:t/>
            </a:r>
            <a:br>
              <a:rPr lang="en-US" dirty="0" smtClean="0"/>
            </a:br>
            <a:r>
              <a:rPr lang="en-US" dirty="0" smtClean="0"/>
              <a:t>CSS</a:t>
            </a:r>
            <a:r>
              <a:rPr lang="en-US" dirty="0"/>
              <a:t> Icons</a:t>
            </a:r>
            <a:br>
              <a:rPr lang="en-US" dirty="0"/>
            </a:br>
            <a:endParaRPr lang="en-US" dirty="0"/>
          </a:p>
        </p:txBody>
      </p:sp>
      <p:sp>
        <p:nvSpPr>
          <p:cNvPr id="3" name="Content Placeholder 2"/>
          <p:cNvSpPr>
            <a:spLocks noGrp="1"/>
          </p:cNvSpPr>
          <p:nvPr>
            <p:ph idx="1"/>
          </p:nvPr>
        </p:nvSpPr>
        <p:spPr>
          <a:xfrm>
            <a:off x="457200" y="914400"/>
            <a:ext cx="8229600" cy="5791200"/>
          </a:xfrm>
        </p:spPr>
        <p:txBody>
          <a:bodyPr>
            <a:normAutofit fontScale="55000" lnSpcReduction="20000"/>
          </a:bodyPr>
          <a:lstStyle/>
          <a:p>
            <a:pPr marL="0" indent="0">
              <a:buNone/>
            </a:pPr>
            <a:r>
              <a:rPr lang="en-US" dirty="0" smtClean="0"/>
              <a:t>&lt;</a:t>
            </a:r>
            <a:r>
              <a:rPr lang="en-US" dirty="0"/>
              <a:t>head&gt;</a:t>
            </a:r>
          </a:p>
          <a:p>
            <a:pPr marL="0" indent="0">
              <a:buNone/>
            </a:pPr>
            <a:r>
              <a:rPr lang="en-US" dirty="0"/>
              <a:t>&lt;title&gt;Font Awesome Icons&lt;/title&gt;</a:t>
            </a:r>
          </a:p>
          <a:p>
            <a:pPr marL="0" indent="0">
              <a:buNone/>
            </a:pPr>
            <a:r>
              <a:rPr lang="en-US" dirty="0"/>
              <a:t>&lt;meta name="viewport" content="width=device-width, initial-scale=1"&gt;</a:t>
            </a:r>
          </a:p>
          <a:p>
            <a:pPr marL="0" indent="0">
              <a:buNone/>
            </a:pPr>
            <a:r>
              <a:rPr lang="en-US" dirty="0"/>
              <a:t>&lt;script </a:t>
            </a:r>
            <a:r>
              <a:rPr lang="en-US" dirty="0" err="1"/>
              <a:t>src</a:t>
            </a:r>
            <a:r>
              <a:rPr lang="en-US" dirty="0"/>
              <a:t>="https://kit.fontawesome.com/a076d05399.js"&gt;&lt;/script&gt;</a:t>
            </a:r>
          </a:p>
          <a:p>
            <a:pPr marL="0" indent="0">
              <a:buNone/>
            </a:pPr>
            <a:r>
              <a:rPr lang="en-US" dirty="0"/>
              <a:t>&lt;!--Get your own code at fontawesome.com--&gt;</a:t>
            </a:r>
          </a:p>
          <a:p>
            <a:pPr marL="0" indent="0">
              <a:buNone/>
            </a:pPr>
            <a:r>
              <a:rPr lang="en-US" dirty="0"/>
              <a:t>&lt;/head&gt;</a:t>
            </a:r>
          </a:p>
          <a:p>
            <a:pPr marL="0" indent="0">
              <a:buNone/>
            </a:pPr>
            <a:r>
              <a:rPr lang="en-US" dirty="0"/>
              <a:t>&lt;body&gt;</a:t>
            </a:r>
          </a:p>
          <a:p>
            <a:endParaRPr lang="en-US" dirty="0"/>
          </a:p>
          <a:p>
            <a:pPr marL="0" indent="0">
              <a:buNone/>
            </a:pPr>
            <a:r>
              <a:rPr lang="en-US" dirty="0"/>
              <a:t>&lt;p&gt;Some Font Awesome icons:&lt;/p&gt;</a:t>
            </a:r>
          </a:p>
          <a:p>
            <a:pPr marL="0" indent="0">
              <a:buNone/>
            </a:pPr>
            <a:r>
              <a:rPr lang="en-US" dirty="0"/>
              <a:t>&lt;i class="</a:t>
            </a:r>
            <a:r>
              <a:rPr lang="en-US" dirty="0" err="1"/>
              <a:t>fas</a:t>
            </a:r>
            <a:r>
              <a:rPr lang="en-US" dirty="0"/>
              <a:t> </a:t>
            </a:r>
            <a:r>
              <a:rPr lang="en-US" dirty="0" err="1"/>
              <a:t>fa</a:t>
            </a:r>
            <a:r>
              <a:rPr lang="en-US" dirty="0"/>
              <a:t>-cloud"&gt;&lt;/i&gt;</a:t>
            </a:r>
          </a:p>
          <a:p>
            <a:pPr marL="0" indent="0">
              <a:buNone/>
            </a:pPr>
            <a:r>
              <a:rPr lang="en-US" dirty="0"/>
              <a:t>&lt;i class="</a:t>
            </a:r>
            <a:r>
              <a:rPr lang="en-US" dirty="0" err="1"/>
              <a:t>fas</a:t>
            </a:r>
            <a:r>
              <a:rPr lang="en-US" dirty="0"/>
              <a:t> </a:t>
            </a:r>
            <a:r>
              <a:rPr lang="en-US" dirty="0" err="1"/>
              <a:t>fa</a:t>
            </a:r>
            <a:r>
              <a:rPr lang="en-US" dirty="0"/>
              <a:t>-heart"&gt;&lt;/i&gt;</a:t>
            </a:r>
          </a:p>
          <a:p>
            <a:pPr marL="0" indent="0">
              <a:buNone/>
            </a:pPr>
            <a:r>
              <a:rPr lang="en-US" dirty="0"/>
              <a:t>&lt;i class="</a:t>
            </a:r>
            <a:r>
              <a:rPr lang="en-US" dirty="0" err="1"/>
              <a:t>fas</a:t>
            </a:r>
            <a:r>
              <a:rPr lang="en-US" dirty="0"/>
              <a:t> </a:t>
            </a:r>
            <a:r>
              <a:rPr lang="en-US" dirty="0" err="1"/>
              <a:t>fa</a:t>
            </a:r>
            <a:r>
              <a:rPr lang="en-US" dirty="0"/>
              <a:t>-car"&gt;&lt;/i&gt;</a:t>
            </a:r>
          </a:p>
          <a:p>
            <a:pPr marL="0" indent="0">
              <a:buNone/>
            </a:pPr>
            <a:r>
              <a:rPr lang="en-US" dirty="0"/>
              <a:t>&lt;i class="</a:t>
            </a:r>
            <a:r>
              <a:rPr lang="en-US" dirty="0" err="1"/>
              <a:t>fas</a:t>
            </a:r>
            <a:r>
              <a:rPr lang="en-US" dirty="0"/>
              <a:t> </a:t>
            </a:r>
            <a:r>
              <a:rPr lang="en-US" dirty="0" err="1"/>
              <a:t>fa</a:t>
            </a:r>
            <a:r>
              <a:rPr lang="en-US" dirty="0"/>
              <a:t>-file"&gt;&lt;/i&gt;</a:t>
            </a:r>
          </a:p>
          <a:p>
            <a:pPr marL="0" indent="0">
              <a:buNone/>
            </a:pPr>
            <a:r>
              <a:rPr lang="en-US" dirty="0"/>
              <a:t>&lt;i class="</a:t>
            </a:r>
            <a:r>
              <a:rPr lang="en-US" dirty="0" err="1"/>
              <a:t>fas</a:t>
            </a:r>
            <a:r>
              <a:rPr lang="en-US" dirty="0"/>
              <a:t> </a:t>
            </a:r>
            <a:r>
              <a:rPr lang="en-US" dirty="0" err="1"/>
              <a:t>fa</a:t>
            </a:r>
            <a:r>
              <a:rPr lang="en-US" dirty="0"/>
              <a:t>-bars"&gt;&lt;/i&gt;</a:t>
            </a:r>
          </a:p>
          <a:p>
            <a:endParaRPr lang="en-US" dirty="0"/>
          </a:p>
          <a:p>
            <a:pPr marL="0" indent="0">
              <a:buNone/>
            </a:pPr>
            <a:r>
              <a:rPr lang="en-US" dirty="0"/>
              <a:t>&lt;p&gt;Styled Font Awesome icons (size and color):&lt;/p&gt;</a:t>
            </a:r>
          </a:p>
          <a:p>
            <a:pPr marL="0" indent="0">
              <a:buNone/>
            </a:pPr>
            <a:r>
              <a:rPr lang="en-US" dirty="0"/>
              <a:t>&lt;i class="</a:t>
            </a:r>
            <a:r>
              <a:rPr lang="en-US" dirty="0" err="1"/>
              <a:t>fas</a:t>
            </a:r>
            <a:r>
              <a:rPr lang="en-US" dirty="0"/>
              <a:t> </a:t>
            </a:r>
            <a:r>
              <a:rPr lang="en-US" dirty="0" err="1"/>
              <a:t>fa</a:t>
            </a:r>
            <a:r>
              <a:rPr lang="en-US" dirty="0"/>
              <a:t>-cloud" style="font-size:24px;"&gt;&lt;/i&gt;</a:t>
            </a:r>
          </a:p>
          <a:p>
            <a:pPr marL="0" indent="0">
              <a:buNone/>
            </a:pPr>
            <a:r>
              <a:rPr lang="en-US" dirty="0"/>
              <a:t>&lt;i class="</a:t>
            </a:r>
            <a:r>
              <a:rPr lang="en-US" dirty="0" err="1"/>
              <a:t>fas</a:t>
            </a:r>
            <a:r>
              <a:rPr lang="en-US" dirty="0"/>
              <a:t> </a:t>
            </a:r>
            <a:r>
              <a:rPr lang="en-US" dirty="0" err="1"/>
              <a:t>fa</a:t>
            </a:r>
            <a:r>
              <a:rPr lang="en-US" dirty="0"/>
              <a:t>-cloud" style="font-size:36px;"&gt;&lt;/i&gt;</a:t>
            </a:r>
          </a:p>
          <a:p>
            <a:pPr marL="0" indent="0">
              <a:buNone/>
            </a:pPr>
            <a:r>
              <a:rPr lang="en-US" dirty="0"/>
              <a:t>&lt;i class="</a:t>
            </a:r>
            <a:r>
              <a:rPr lang="en-US" dirty="0" err="1"/>
              <a:t>fas</a:t>
            </a:r>
            <a:r>
              <a:rPr lang="en-US" dirty="0"/>
              <a:t> </a:t>
            </a:r>
            <a:r>
              <a:rPr lang="en-US" dirty="0" err="1"/>
              <a:t>fa</a:t>
            </a:r>
            <a:r>
              <a:rPr lang="en-US" dirty="0"/>
              <a:t>-cloud" style="font-size:48px;color:red;"&gt;&lt;/i&gt;</a:t>
            </a:r>
          </a:p>
          <a:p>
            <a:pPr marL="0" indent="0">
              <a:buNone/>
            </a:pPr>
            <a:r>
              <a:rPr lang="en-US" dirty="0"/>
              <a:t>&lt;i class="</a:t>
            </a:r>
            <a:r>
              <a:rPr lang="en-US" dirty="0" err="1"/>
              <a:t>fas</a:t>
            </a:r>
            <a:r>
              <a:rPr lang="en-US" dirty="0"/>
              <a:t> </a:t>
            </a:r>
            <a:r>
              <a:rPr lang="en-US" dirty="0" err="1"/>
              <a:t>fa</a:t>
            </a:r>
            <a:r>
              <a:rPr lang="en-US" dirty="0"/>
              <a:t>-cloud" style="font-size:60px;color:lightblue;"&gt;&lt;/i&gt;</a:t>
            </a:r>
          </a:p>
          <a:p>
            <a:endParaRPr lang="en-US" dirty="0"/>
          </a:p>
          <a:p>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3048000"/>
            <a:ext cx="323330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51319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bg1">
              <a:lumMod val="65000"/>
            </a:schemeClr>
          </a:solidFill>
        </p:spPr>
        <p:txBody>
          <a:bodyPr>
            <a:normAutofit fontScale="90000"/>
          </a:bodyPr>
          <a:lstStyle/>
          <a:p>
            <a:r>
              <a:rPr lang="en-US" dirty="0" smtClean="0"/>
              <a:t/>
            </a:r>
            <a:br>
              <a:rPr lang="en-US" dirty="0" smtClean="0"/>
            </a:br>
            <a:r>
              <a:rPr lang="en-US" dirty="0" smtClean="0"/>
              <a:t>CSS</a:t>
            </a:r>
            <a:r>
              <a:rPr lang="en-US" dirty="0"/>
              <a:t> Lists</a:t>
            </a:r>
            <a:br>
              <a:rPr lang="en-US" dirty="0"/>
            </a:br>
            <a:endParaRPr lang="en-US" dirty="0"/>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3429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728788"/>
            <a:ext cx="3352799" cy="36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8674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65000"/>
            </a:schemeClr>
          </a:solidFill>
        </p:spPr>
        <p:txBody>
          <a:bodyPr>
            <a:normAutofit fontScale="90000"/>
          </a:bodyPr>
          <a:lstStyle/>
          <a:p>
            <a:r>
              <a:rPr lang="en-US" dirty="0" smtClean="0"/>
              <a:t/>
            </a:r>
            <a:br>
              <a:rPr lang="en-US" dirty="0" smtClean="0"/>
            </a:br>
            <a:r>
              <a:rPr lang="en-US" dirty="0" smtClean="0"/>
              <a:t>CSS</a:t>
            </a:r>
            <a:r>
              <a:rPr lang="en-US" dirty="0"/>
              <a:t> Tables</a:t>
            </a:r>
            <a:br>
              <a:rPr lang="en-US" dirty="0"/>
            </a:br>
            <a:endParaRPr lang="en-US" dirty="0"/>
          </a:p>
        </p:txBody>
      </p:sp>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7127" y="2095498"/>
            <a:ext cx="3276600" cy="1562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73" y="1924049"/>
            <a:ext cx="2971800" cy="190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45" y="4267200"/>
            <a:ext cx="22383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375" y="4529137"/>
            <a:ext cx="27622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1066800"/>
            <a:ext cx="8236527" cy="646331"/>
          </a:xfrm>
          <a:prstGeom prst="rect">
            <a:avLst/>
          </a:prstGeom>
        </p:spPr>
        <p:txBody>
          <a:bodyPr wrap="square">
            <a:spAutoFit/>
          </a:bodyPr>
          <a:lstStyle/>
          <a:p>
            <a:pPr marL="285750" indent="-285750">
              <a:buFont typeface="Wingdings" pitchFamily="2" charset="2"/>
              <a:buChar char="Ø"/>
            </a:pPr>
            <a:r>
              <a:rPr lang="en-US" dirty="0"/>
              <a:t>HTML table can be greatly improved with </a:t>
            </a:r>
            <a:r>
              <a:rPr lang="en-US" dirty="0" smtClean="0"/>
              <a:t>CSS</a:t>
            </a:r>
          </a:p>
          <a:p>
            <a:pPr marL="285750" indent="-285750">
              <a:buFont typeface="Wingdings" pitchFamily="2" charset="2"/>
              <a:buChar char="Ø"/>
            </a:pPr>
            <a:r>
              <a:rPr lang="en-US" dirty="0"/>
              <a:t>To specify table borders in CSS, use the border property.</a:t>
            </a:r>
          </a:p>
        </p:txBody>
      </p:sp>
    </p:spTree>
    <p:extLst>
      <p:ext uri="{BB962C8B-B14F-4D97-AF65-F5344CB8AC3E}">
        <p14:creationId xmlns:p14="http://schemas.microsoft.com/office/powerpoint/2010/main" val="22450498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65000"/>
            </a:schemeClr>
          </a:solidFill>
        </p:spPr>
        <p:txBody>
          <a:bodyPr>
            <a:normAutofit fontScale="90000"/>
          </a:bodyPr>
          <a:lstStyle/>
          <a:p>
            <a:r>
              <a:rPr lang="en-US" dirty="0" smtClean="0"/>
              <a:t/>
            </a:r>
            <a:br>
              <a:rPr lang="en-US" dirty="0" smtClean="0"/>
            </a:br>
            <a:r>
              <a:rPr lang="en-US" dirty="0" smtClean="0"/>
              <a:t>CSS</a:t>
            </a:r>
            <a:r>
              <a:rPr lang="en-US" dirty="0"/>
              <a:t> </a:t>
            </a:r>
            <a:r>
              <a:rPr lang="en-US" dirty="0" smtClean="0"/>
              <a:t> </a:t>
            </a:r>
            <a:r>
              <a:rPr lang="en-US" dirty="0"/>
              <a:t>position Property</a:t>
            </a:r>
            <a:br>
              <a:rPr lang="en-US" dirty="0"/>
            </a:b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41148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314" y="2362200"/>
            <a:ext cx="4495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4800" y="1066800"/>
            <a:ext cx="8458200" cy="707886"/>
          </a:xfrm>
          <a:prstGeom prst="rect">
            <a:avLst/>
          </a:prstGeom>
          <a:noFill/>
        </p:spPr>
        <p:txBody>
          <a:bodyPr wrap="square" rtlCol="0">
            <a:spAutoFit/>
          </a:bodyPr>
          <a:lstStyle/>
          <a:p>
            <a:r>
              <a:rPr lang="en-US" sz="2000" dirty="0"/>
              <a:t>The position property specifies the type of positioning method used for an element (static, relative, fixed, absolute or sticky).</a:t>
            </a:r>
          </a:p>
        </p:txBody>
      </p:sp>
    </p:spTree>
    <p:extLst>
      <p:ext uri="{BB962C8B-B14F-4D97-AF65-F5344CB8AC3E}">
        <p14:creationId xmlns:p14="http://schemas.microsoft.com/office/powerpoint/2010/main" val="15386398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65000"/>
            </a:schemeClr>
          </a:solidFill>
        </p:spPr>
        <p:txBody>
          <a:bodyPr>
            <a:normAutofit fontScale="90000"/>
          </a:bodyPr>
          <a:lstStyle/>
          <a:p>
            <a:r>
              <a:rPr lang="en-US" dirty="0" smtClean="0"/>
              <a:t/>
            </a:r>
            <a:br>
              <a:rPr lang="en-US" dirty="0" smtClean="0"/>
            </a:br>
            <a:r>
              <a:rPr lang="en-US" dirty="0" smtClean="0"/>
              <a:t>CSS </a:t>
            </a:r>
            <a:r>
              <a:rPr lang="en-US" dirty="0"/>
              <a:t>Overflow</a:t>
            </a:r>
            <a:br>
              <a:rPr lang="en-US" dirty="0"/>
            </a:br>
            <a:endParaRPr lang="en-US" dirty="0"/>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005" y="2057400"/>
            <a:ext cx="292330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764756"/>
            <a:ext cx="2895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465" y="5334000"/>
            <a:ext cx="28670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143" y="3429000"/>
            <a:ext cx="32766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1612" y="5395912"/>
            <a:ext cx="2566988"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990600"/>
            <a:ext cx="8369869" cy="646331"/>
          </a:xfrm>
          <a:prstGeom prst="rect">
            <a:avLst/>
          </a:prstGeom>
          <a:noFill/>
        </p:spPr>
        <p:txBody>
          <a:bodyPr wrap="square" rtlCol="0">
            <a:spAutoFit/>
          </a:bodyPr>
          <a:lstStyle/>
          <a:p>
            <a:r>
              <a:rPr lang="en-US" b="1" dirty="0"/>
              <a:t>The CSS overflow property controls what happens to content that is too big to fit into an area.</a:t>
            </a:r>
          </a:p>
        </p:txBody>
      </p:sp>
    </p:spTree>
    <p:extLst>
      <p:ext uri="{BB962C8B-B14F-4D97-AF65-F5344CB8AC3E}">
        <p14:creationId xmlns:p14="http://schemas.microsoft.com/office/powerpoint/2010/main" val="30141627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65000"/>
            </a:schemeClr>
          </a:solidFill>
        </p:spPr>
        <p:txBody>
          <a:bodyPr>
            <a:normAutofit fontScale="90000"/>
          </a:bodyPr>
          <a:lstStyle/>
          <a:p>
            <a:r>
              <a:rPr lang="en-US" dirty="0" smtClean="0"/>
              <a:t/>
            </a:r>
            <a:br>
              <a:rPr lang="en-US" dirty="0" smtClean="0"/>
            </a:br>
            <a:r>
              <a:rPr lang="en-US" dirty="0" smtClean="0"/>
              <a:t>CSS</a:t>
            </a:r>
            <a:r>
              <a:rPr lang="en-US" dirty="0"/>
              <a:t> </a:t>
            </a:r>
            <a:r>
              <a:rPr lang="en-US" dirty="0" smtClean="0"/>
              <a:t>- </a:t>
            </a:r>
            <a:r>
              <a:rPr lang="en-US" dirty="0"/>
              <a:t>float </a:t>
            </a:r>
            <a:br>
              <a:rPr lang="en-US" dirty="0"/>
            </a:br>
            <a:endParaRPr lang="en-US" dirty="0"/>
          </a:p>
        </p:txBody>
      </p:sp>
      <p:sp>
        <p:nvSpPr>
          <p:cNvPr id="3" name="Content Placeholder 2"/>
          <p:cNvSpPr>
            <a:spLocks noGrp="1"/>
          </p:cNvSpPr>
          <p:nvPr>
            <p:ph idx="1"/>
          </p:nvPr>
        </p:nvSpPr>
        <p:spPr>
          <a:xfrm>
            <a:off x="533400" y="1905000"/>
            <a:ext cx="3429000" cy="4925291"/>
          </a:xfrm>
        </p:spPr>
        <p:txBody>
          <a:bodyPr>
            <a:normAutofit fontScale="62500" lnSpcReduction="20000"/>
          </a:bodyPr>
          <a:lstStyle/>
          <a:p>
            <a:pPr marL="0" indent="0">
              <a:buNone/>
            </a:pPr>
            <a:r>
              <a:rPr lang="en-US" dirty="0" smtClean="0"/>
              <a:t>&lt;</a:t>
            </a:r>
            <a:r>
              <a:rPr lang="en-US" dirty="0"/>
              <a:t>style&gt;</a:t>
            </a:r>
          </a:p>
          <a:p>
            <a:pPr marL="0" indent="0">
              <a:buNone/>
            </a:pPr>
            <a:r>
              <a:rPr lang="en-US" dirty="0" err="1"/>
              <a:t>img</a:t>
            </a:r>
            <a:r>
              <a:rPr lang="en-US" dirty="0"/>
              <a:t> {</a:t>
            </a:r>
          </a:p>
          <a:p>
            <a:pPr marL="0" indent="0">
              <a:buNone/>
            </a:pPr>
            <a:r>
              <a:rPr lang="en-US" dirty="0"/>
              <a:t>  float: right</a:t>
            </a:r>
            <a:r>
              <a:rPr lang="en-US" b="1" dirty="0"/>
              <a:t>;</a:t>
            </a:r>
          </a:p>
          <a:p>
            <a:pPr marL="0" indent="0">
              <a:buNone/>
            </a:pPr>
            <a:r>
              <a:rPr lang="en-US" b="1" dirty="0"/>
              <a:t>}</a:t>
            </a:r>
          </a:p>
          <a:p>
            <a:pPr marL="0" indent="0">
              <a:buNone/>
            </a:pPr>
            <a:r>
              <a:rPr lang="en-US" b="1" dirty="0"/>
              <a:t>&lt;/style&gt;</a:t>
            </a:r>
          </a:p>
          <a:p>
            <a:pPr marL="0" indent="0">
              <a:buNone/>
            </a:pPr>
            <a:r>
              <a:rPr lang="en-US" dirty="0"/>
              <a:t>&lt;/head&gt;</a:t>
            </a:r>
          </a:p>
          <a:p>
            <a:pPr marL="0" indent="0">
              <a:buNone/>
            </a:pPr>
            <a:r>
              <a:rPr lang="en-US" dirty="0"/>
              <a:t>&lt;body&gt;</a:t>
            </a:r>
          </a:p>
          <a:p>
            <a:endParaRPr lang="en-US" dirty="0"/>
          </a:p>
          <a:p>
            <a:pPr marL="0" indent="0">
              <a:buNone/>
            </a:pPr>
            <a:r>
              <a:rPr lang="en-US" dirty="0"/>
              <a:t>&lt;p&gt;In this example, the image will float to the right in the </a:t>
            </a:r>
            <a:r>
              <a:rPr lang="en-US" dirty="0" smtClean="0"/>
              <a:t>paragraph.&lt;/</a:t>
            </a:r>
            <a:r>
              <a:rPr lang="en-US" dirty="0"/>
              <a:t>p&gt;</a:t>
            </a:r>
          </a:p>
          <a:p>
            <a:endParaRPr lang="en-US" dirty="0"/>
          </a:p>
          <a:p>
            <a:pPr marL="0" indent="0">
              <a:buNone/>
            </a:pPr>
            <a:r>
              <a:rPr lang="en-US" dirty="0"/>
              <a:t>&lt;p&gt;&lt;</a:t>
            </a:r>
            <a:r>
              <a:rPr lang="en-US" dirty="0" err="1"/>
              <a:t>img</a:t>
            </a:r>
            <a:r>
              <a:rPr lang="en-US" dirty="0"/>
              <a:t> </a:t>
            </a:r>
            <a:r>
              <a:rPr lang="en-US" dirty="0" err="1"/>
              <a:t>src</a:t>
            </a:r>
            <a:r>
              <a:rPr lang="en-US" dirty="0"/>
              <a:t>="pineapple.jpg" alt="Pineapple" style="width:170px;height:170px;margin-left:15px;"&gt;</a:t>
            </a:r>
          </a:p>
          <a:p>
            <a:pPr marL="0" indent="0">
              <a:buNone/>
            </a:pPr>
            <a:r>
              <a:rPr lang="en-US" dirty="0" smtClean="0"/>
              <a:t>.&lt;/</a:t>
            </a:r>
            <a:r>
              <a:rPr lang="en-US" dirty="0"/>
              <a:t>p&gt;</a:t>
            </a:r>
          </a:p>
          <a:p>
            <a:endParaRPr lang="en-US" dirty="0"/>
          </a:p>
          <a:p>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057400"/>
            <a:ext cx="5638800" cy="243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09600" y="926069"/>
            <a:ext cx="5985934" cy="369332"/>
          </a:xfrm>
          <a:prstGeom prst="rect">
            <a:avLst/>
          </a:prstGeom>
          <a:noFill/>
        </p:spPr>
        <p:txBody>
          <a:bodyPr wrap="none" rtlCol="0">
            <a:spAutoFit/>
          </a:bodyPr>
          <a:lstStyle/>
          <a:p>
            <a:r>
              <a:rPr lang="en-US" b="1" dirty="0"/>
              <a:t>The CSS float property specifies how an element should float</a:t>
            </a:r>
          </a:p>
        </p:txBody>
      </p:sp>
    </p:spTree>
    <p:extLst>
      <p:ext uri="{BB962C8B-B14F-4D97-AF65-F5344CB8AC3E}">
        <p14:creationId xmlns:p14="http://schemas.microsoft.com/office/powerpoint/2010/main" val="40400974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bg1">
              <a:lumMod val="65000"/>
            </a:schemeClr>
          </a:solidFill>
        </p:spPr>
        <p:txBody>
          <a:bodyPr>
            <a:normAutofit fontScale="90000"/>
          </a:bodyPr>
          <a:lstStyle/>
          <a:p>
            <a:r>
              <a:rPr lang="en-US" dirty="0" smtClean="0"/>
              <a:t/>
            </a:r>
            <a:br>
              <a:rPr lang="en-US" dirty="0" smtClean="0"/>
            </a:br>
            <a:r>
              <a:rPr lang="en-US" dirty="0" smtClean="0"/>
              <a:t>CSS</a:t>
            </a:r>
            <a:r>
              <a:rPr lang="en-US" dirty="0"/>
              <a:t> </a:t>
            </a:r>
            <a:r>
              <a:rPr lang="en-US" dirty="0" smtClean="0"/>
              <a:t> inline-block</a:t>
            </a:r>
            <a:r>
              <a:rPr lang="en-US" dirty="0"/>
              <a:t/>
            </a:r>
            <a:br>
              <a:rPr lang="en-US" dirty="0"/>
            </a:br>
            <a:endParaRPr lang="en-US" dirty="0"/>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4876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81286"/>
            <a:ext cx="6278563"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3487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bg1">
              <a:lumMod val="65000"/>
            </a:schemeClr>
          </a:solidFill>
        </p:spPr>
        <p:txBody>
          <a:bodyPr>
            <a:normAutofit fontScale="90000"/>
          </a:bodyPr>
          <a:lstStyle/>
          <a:p>
            <a:r>
              <a:rPr lang="en-US" dirty="0" smtClean="0"/>
              <a:t/>
            </a:r>
            <a:br>
              <a:rPr lang="en-US" dirty="0" smtClean="0"/>
            </a:br>
            <a:r>
              <a:rPr lang="en-US" dirty="0" smtClean="0"/>
              <a:t>CSS</a:t>
            </a:r>
            <a:r>
              <a:rPr lang="en-US" dirty="0"/>
              <a:t> </a:t>
            </a:r>
            <a:r>
              <a:rPr lang="en-US" dirty="0" smtClean="0"/>
              <a:t> </a:t>
            </a:r>
            <a:r>
              <a:rPr lang="en-US" dirty="0"/>
              <a:t>Horizontal &amp; Vertical Align</a:t>
            </a:r>
            <a:br>
              <a:rPr lang="en-US" dirty="0"/>
            </a:br>
            <a:endParaRPr lang="en-US" dirty="0"/>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311" y="1143000"/>
            <a:ext cx="2905289"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319" y="1143000"/>
            <a:ext cx="39624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667000"/>
            <a:ext cx="276225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457450"/>
            <a:ext cx="563880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4495800"/>
            <a:ext cx="25336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4314825"/>
            <a:ext cx="38100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03064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65000"/>
            </a:schemeClr>
          </a:solidFill>
        </p:spPr>
        <p:txBody>
          <a:bodyPr>
            <a:normAutofit fontScale="90000"/>
          </a:bodyPr>
          <a:lstStyle/>
          <a:p>
            <a:r>
              <a:rPr lang="en-US" dirty="0" smtClean="0"/>
              <a:t/>
            </a:r>
            <a:br>
              <a:rPr lang="en-US" dirty="0" smtClean="0"/>
            </a:br>
            <a:r>
              <a:rPr lang="en-US" dirty="0" smtClean="0"/>
              <a:t>Pseudo-classes</a:t>
            </a:r>
            <a:r>
              <a:rPr lang="en-US" dirty="0"/>
              <a:t/>
            </a:r>
            <a:br>
              <a:rPr lang="en-US" dirty="0"/>
            </a:br>
            <a:endParaRPr lang="en-US" dirty="0"/>
          </a:p>
        </p:txBody>
      </p:sp>
      <p:sp>
        <p:nvSpPr>
          <p:cNvPr id="3" name="Content Placeholder 2"/>
          <p:cNvSpPr>
            <a:spLocks noGrp="1"/>
          </p:cNvSpPr>
          <p:nvPr>
            <p:ph idx="1"/>
          </p:nvPr>
        </p:nvSpPr>
        <p:spPr>
          <a:xfrm>
            <a:off x="457200" y="838200"/>
            <a:ext cx="4724400" cy="5943600"/>
          </a:xfrm>
        </p:spPr>
        <p:txBody>
          <a:bodyPr>
            <a:normAutofit fontScale="47500" lnSpcReduction="20000"/>
          </a:bodyPr>
          <a:lstStyle/>
          <a:p>
            <a:endParaRPr lang="en-US" dirty="0" smtClean="0"/>
          </a:p>
          <a:p>
            <a:pPr marL="0" indent="0">
              <a:buNone/>
            </a:pPr>
            <a:r>
              <a:rPr lang="en-US" dirty="0"/>
              <a:t>A pseudo-class is used to define a special state of an element</a:t>
            </a:r>
            <a:r>
              <a:rPr lang="en-US" dirty="0" smtClean="0"/>
              <a:t>.</a:t>
            </a:r>
          </a:p>
          <a:p>
            <a:pPr marL="0" indent="0">
              <a:buNone/>
            </a:pPr>
            <a:r>
              <a:rPr lang="en-US" dirty="0"/>
              <a:t>Style an element when a user </a:t>
            </a:r>
            <a:r>
              <a:rPr lang="en-US" dirty="0" err="1"/>
              <a:t>mouses</a:t>
            </a:r>
            <a:r>
              <a:rPr lang="en-US" dirty="0"/>
              <a:t> over it</a:t>
            </a:r>
          </a:p>
          <a:p>
            <a:pPr marL="0" indent="0">
              <a:buNone/>
            </a:pPr>
            <a:r>
              <a:rPr lang="en-US" dirty="0"/>
              <a:t>Style visited and unvisited links differently</a:t>
            </a:r>
          </a:p>
          <a:p>
            <a:pPr marL="0" indent="0">
              <a:buNone/>
            </a:pPr>
            <a:r>
              <a:rPr lang="en-US" dirty="0"/>
              <a:t>Style an element when it gets </a:t>
            </a:r>
            <a:r>
              <a:rPr lang="en-US" dirty="0" smtClean="0"/>
              <a:t>focus</a:t>
            </a:r>
          </a:p>
          <a:p>
            <a:endParaRPr lang="en-US" dirty="0"/>
          </a:p>
          <a:p>
            <a:pPr marL="0" indent="0">
              <a:buNone/>
            </a:pPr>
            <a:r>
              <a:rPr lang="en-US" dirty="0" smtClean="0"/>
              <a:t>&lt;</a:t>
            </a:r>
            <a:r>
              <a:rPr lang="en-US" dirty="0"/>
              <a:t>head&gt;</a:t>
            </a:r>
          </a:p>
          <a:p>
            <a:pPr marL="0" indent="0">
              <a:buNone/>
            </a:pPr>
            <a:r>
              <a:rPr lang="en-US" dirty="0"/>
              <a:t>&lt;style&gt;</a:t>
            </a:r>
          </a:p>
          <a:p>
            <a:pPr marL="0" indent="0">
              <a:buNone/>
            </a:pPr>
            <a:r>
              <a:rPr lang="en-US" dirty="0"/>
              <a:t>div {</a:t>
            </a:r>
          </a:p>
          <a:p>
            <a:pPr marL="0" indent="0">
              <a:buNone/>
            </a:pPr>
            <a:r>
              <a:rPr lang="en-US" dirty="0"/>
              <a:t>  background-color: green;</a:t>
            </a:r>
          </a:p>
          <a:p>
            <a:pPr marL="0" indent="0">
              <a:buNone/>
            </a:pPr>
            <a:r>
              <a:rPr lang="en-US" dirty="0"/>
              <a:t>  color: white;</a:t>
            </a:r>
          </a:p>
          <a:p>
            <a:pPr marL="0" indent="0">
              <a:buNone/>
            </a:pPr>
            <a:r>
              <a:rPr lang="en-US" dirty="0"/>
              <a:t> </a:t>
            </a:r>
            <a:r>
              <a:rPr lang="en-US" dirty="0" smtClean="0"/>
              <a:t>padding</a:t>
            </a:r>
            <a:r>
              <a:rPr lang="en-US" dirty="0"/>
              <a:t>: 25px;</a:t>
            </a:r>
          </a:p>
          <a:p>
            <a:pPr marL="0" indent="0">
              <a:buNone/>
            </a:pPr>
            <a:r>
              <a:rPr lang="en-US" dirty="0" smtClean="0"/>
              <a:t> </a:t>
            </a:r>
            <a:r>
              <a:rPr lang="en-US" dirty="0"/>
              <a:t>text-align: center;</a:t>
            </a:r>
          </a:p>
          <a:p>
            <a:pPr marL="0" indent="0">
              <a:buNone/>
            </a:pPr>
            <a:r>
              <a:rPr lang="en-US" dirty="0" smtClean="0"/>
              <a:t>}</a:t>
            </a:r>
            <a:endParaRPr lang="en-US" dirty="0"/>
          </a:p>
          <a:p>
            <a:pPr marL="0" indent="0">
              <a:buNone/>
            </a:pPr>
            <a:r>
              <a:rPr lang="en-US" dirty="0" err="1"/>
              <a:t>div:hover</a:t>
            </a:r>
            <a:r>
              <a:rPr lang="en-US" dirty="0"/>
              <a:t> {</a:t>
            </a:r>
          </a:p>
          <a:p>
            <a:pPr marL="0" indent="0">
              <a:buNone/>
            </a:pPr>
            <a:r>
              <a:rPr lang="en-US" dirty="0"/>
              <a:t>  background-color: blue;</a:t>
            </a:r>
          </a:p>
          <a:p>
            <a:pPr marL="0" indent="0">
              <a:buNone/>
            </a:pPr>
            <a:r>
              <a:rPr lang="en-US" dirty="0"/>
              <a:t>}</a:t>
            </a:r>
          </a:p>
          <a:p>
            <a:pPr marL="0" indent="0">
              <a:buNone/>
            </a:pPr>
            <a:r>
              <a:rPr lang="en-US" dirty="0"/>
              <a:t>&lt;/style&gt;</a:t>
            </a:r>
          </a:p>
          <a:p>
            <a:pPr marL="0" indent="0">
              <a:buNone/>
            </a:pPr>
            <a:r>
              <a:rPr lang="en-US" dirty="0"/>
              <a:t>&lt;/head&gt;</a:t>
            </a:r>
          </a:p>
          <a:p>
            <a:pPr marL="0" indent="0">
              <a:buNone/>
            </a:pPr>
            <a:r>
              <a:rPr lang="en-US" dirty="0"/>
              <a:t>&lt;body&gt;</a:t>
            </a:r>
          </a:p>
          <a:p>
            <a:pPr marL="0" indent="0">
              <a:buNone/>
            </a:pPr>
            <a:endParaRPr lang="en-US" dirty="0"/>
          </a:p>
          <a:p>
            <a:pPr marL="0" indent="0">
              <a:buNone/>
            </a:pPr>
            <a:r>
              <a:rPr lang="en-US" dirty="0"/>
              <a:t>&lt;div&gt;Mouse Over Me&lt;/div&gt;</a:t>
            </a:r>
          </a:p>
          <a:p>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828800"/>
            <a:ext cx="4830763"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799" y="3676650"/>
            <a:ext cx="4830763"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434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tx2">
              <a:lumMod val="40000"/>
              <a:lumOff val="60000"/>
            </a:schemeClr>
          </a:solidFill>
        </p:spPr>
        <p:txBody>
          <a:bodyPr/>
          <a:lstStyle/>
          <a:p>
            <a:r>
              <a:rPr lang="en-US" dirty="0"/>
              <a:t>HTML Styles</a:t>
            </a:r>
          </a:p>
        </p:txBody>
      </p:sp>
      <p:sp>
        <p:nvSpPr>
          <p:cNvPr id="4" name="Content Placeholder 1"/>
          <p:cNvSpPr>
            <a:spLocks noGrp="1"/>
          </p:cNvSpPr>
          <p:nvPr>
            <p:ph idx="1"/>
          </p:nvPr>
        </p:nvSpPr>
        <p:spPr>
          <a:xfrm>
            <a:off x="76200" y="914400"/>
            <a:ext cx="8610600" cy="5211763"/>
          </a:xfrm>
        </p:spPr>
        <p:txBody>
          <a:bodyPr/>
          <a:lstStyle/>
          <a:p>
            <a:pPr>
              <a:buFont typeface="Wingdings 3" pitchFamily="18" charset="2"/>
              <a:buNone/>
            </a:pPr>
            <a:r>
              <a:rPr lang="en-US" altLang="en-US" sz="1600" dirty="0" smtClean="0"/>
              <a:t>&lt;!DOCTYPE html&gt;</a:t>
            </a:r>
          </a:p>
          <a:p>
            <a:pPr>
              <a:buFont typeface="Wingdings 3" pitchFamily="18" charset="2"/>
              <a:buNone/>
            </a:pPr>
            <a:r>
              <a:rPr lang="en-US" altLang="en-US" sz="1600" dirty="0" smtClean="0"/>
              <a:t>&lt;html&gt;</a:t>
            </a:r>
          </a:p>
          <a:p>
            <a:pPr>
              <a:buFont typeface="Wingdings 3" pitchFamily="18" charset="2"/>
              <a:buNone/>
            </a:pPr>
            <a:r>
              <a:rPr lang="en-US" altLang="en-US" sz="1600" dirty="0" smtClean="0"/>
              <a:t>&lt;body&gt;</a:t>
            </a:r>
          </a:p>
          <a:p>
            <a:pPr>
              <a:buFont typeface="Wingdings 3" pitchFamily="18" charset="2"/>
              <a:buNone/>
            </a:pPr>
            <a:r>
              <a:rPr lang="en-US" altLang="en-US" sz="1600" dirty="0" smtClean="0"/>
              <a:t>&lt;p&gt;I am normal&lt;/p&gt;</a:t>
            </a:r>
          </a:p>
          <a:p>
            <a:pPr>
              <a:buFont typeface="Wingdings 3" pitchFamily="18" charset="2"/>
              <a:buNone/>
            </a:pPr>
            <a:r>
              <a:rPr lang="en-US" altLang="en-US" sz="1600" dirty="0" smtClean="0"/>
              <a:t>&lt;p style="</a:t>
            </a:r>
            <a:r>
              <a:rPr lang="en-US" altLang="en-US" sz="1600" dirty="0" err="1" smtClean="0"/>
              <a:t>color:blue</a:t>
            </a:r>
            <a:r>
              <a:rPr lang="en-US" altLang="en-US" sz="1600" dirty="0" smtClean="0"/>
              <a:t>;"&gt;I am blue&lt;/p&gt;</a:t>
            </a:r>
          </a:p>
          <a:p>
            <a:pPr>
              <a:buFont typeface="Wingdings 3" pitchFamily="18" charset="2"/>
              <a:buNone/>
            </a:pPr>
            <a:r>
              <a:rPr lang="en-US" altLang="en-US" sz="1600" dirty="0" smtClean="0"/>
              <a:t>&lt;p style="font-size:36px;"&gt;I am big&lt;/p&gt;</a:t>
            </a:r>
          </a:p>
          <a:p>
            <a:pPr>
              <a:buFont typeface="Wingdings 3" pitchFamily="18" charset="2"/>
              <a:buNone/>
            </a:pPr>
            <a:r>
              <a:rPr lang="en-US" altLang="en-US" sz="1600" dirty="0" smtClean="0"/>
              <a:t>&lt;p style="</a:t>
            </a:r>
            <a:r>
              <a:rPr lang="en-US" altLang="en-US" sz="1600" dirty="0" err="1" smtClean="0"/>
              <a:t>background-color:powderblue</a:t>
            </a:r>
            <a:r>
              <a:rPr lang="en-US" altLang="en-US" sz="1600" dirty="0" smtClean="0"/>
              <a:t>;"&gt;This is a paragraph.&lt;/p&gt;</a:t>
            </a:r>
          </a:p>
          <a:p>
            <a:pPr>
              <a:buFont typeface="Wingdings 3" pitchFamily="18" charset="2"/>
              <a:buNone/>
            </a:pPr>
            <a:r>
              <a:rPr lang="en-US" altLang="en-US" sz="1600" dirty="0" smtClean="0"/>
              <a:t>&lt;h1 style="</a:t>
            </a:r>
            <a:r>
              <a:rPr lang="en-US" altLang="en-US" sz="1600" dirty="0" err="1" smtClean="0"/>
              <a:t>color:blue</a:t>
            </a:r>
            <a:r>
              <a:rPr lang="en-US" altLang="en-US" sz="1600" dirty="0" smtClean="0"/>
              <a:t>;"&gt;This is a heading&lt;/h1&gt;</a:t>
            </a:r>
          </a:p>
          <a:p>
            <a:pPr>
              <a:buFont typeface="Wingdings 3" pitchFamily="18" charset="2"/>
              <a:buNone/>
            </a:pPr>
            <a:r>
              <a:rPr lang="en-US" altLang="en-US" sz="1600" dirty="0" smtClean="0"/>
              <a:t>&lt;h1 style="</a:t>
            </a:r>
            <a:r>
              <a:rPr lang="en-US" altLang="en-US" sz="1600" dirty="0" err="1" smtClean="0"/>
              <a:t>font-family:verdana</a:t>
            </a:r>
            <a:r>
              <a:rPr lang="en-US" altLang="en-US" sz="1600" dirty="0" smtClean="0"/>
              <a:t>;"&gt;This is a heading&lt;/h1&gt;</a:t>
            </a:r>
          </a:p>
          <a:p>
            <a:pPr>
              <a:buFont typeface="Wingdings 3" pitchFamily="18" charset="2"/>
              <a:buNone/>
            </a:pPr>
            <a:r>
              <a:rPr lang="en-US" altLang="en-US" sz="1600" dirty="0" smtClean="0"/>
              <a:t>&lt;p style="font-size:160%;"&gt;This is a paragraph.&lt;/p&gt;</a:t>
            </a:r>
          </a:p>
          <a:p>
            <a:pPr>
              <a:buFont typeface="Wingdings 3" pitchFamily="18" charset="2"/>
              <a:buNone/>
            </a:pPr>
            <a:r>
              <a:rPr lang="en-US" altLang="en-US" sz="1600" dirty="0" smtClean="0"/>
              <a:t>&lt;h1 style="</a:t>
            </a:r>
            <a:r>
              <a:rPr lang="en-US" altLang="en-US" sz="1600" dirty="0" err="1" smtClean="0"/>
              <a:t>text-align:center</a:t>
            </a:r>
            <a:r>
              <a:rPr lang="en-US" altLang="en-US" sz="1600" dirty="0" smtClean="0"/>
              <a:t>;"&gt;Centered Heading&lt;/h1&gt;</a:t>
            </a:r>
          </a:p>
          <a:p>
            <a:pPr>
              <a:buFont typeface="Wingdings 3" pitchFamily="18" charset="2"/>
              <a:buNone/>
            </a:pPr>
            <a:r>
              <a:rPr lang="en-US" altLang="en-US" sz="1600" dirty="0" smtClean="0"/>
              <a:t>&lt;p style="</a:t>
            </a:r>
            <a:r>
              <a:rPr lang="en-US" altLang="en-US" sz="1600" dirty="0" err="1" smtClean="0"/>
              <a:t>text-align:center</a:t>
            </a:r>
            <a:r>
              <a:rPr lang="en-US" altLang="en-US" sz="1600" dirty="0" smtClean="0"/>
              <a:t>;"&gt;Centered paragraph.&lt;/p&gt;</a:t>
            </a:r>
          </a:p>
          <a:p>
            <a:pPr>
              <a:buFont typeface="Wingdings 3" pitchFamily="18" charset="2"/>
              <a:buNone/>
            </a:pPr>
            <a:r>
              <a:rPr lang="en-US" altLang="en-US" sz="1600" dirty="0" smtClean="0"/>
              <a:t>&lt;/body&gt;</a:t>
            </a:r>
          </a:p>
          <a:p>
            <a:pPr>
              <a:buFont typeface="Wingdings 3" pitchFamily="18" charset="2"/>
              <a:buNone/>
            </a:pPr>
            <a:r>
              <a:rPr lang="en-US" altLang="en-US" sz="1600" dirty="0" smtClean="0"/>
              <a:t>&lt;/html&gt;</a:t>
            </a:r>
          </a:p>
          <a:p>
            <a:pPr>
              <a:buFont typeface="Wingdings 3" pitchFamily="18" charset="2"/>
              <a:buNone/>
            </a:pPr>
            <a:endParaRPr lang="en-US" altLang="en-US" sz="1400" dirty="0" smtClean="0"/>
          </a:p>
        </p:txBody>
      </p:sp>
      <p:pic>
        <p:nvPicPr>
          <p:cNvPr id="5" name="Picture 3" descr="C:\Users\User\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143000"/>
            <a:ext cx="3429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00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Pseudo-elements</a:t>
            </a:r>
            <a:br>
              <a:rPr lang="en-US" dirty="0"/>
            </a:br>
            <a:endParaRPr lang="en-US" dirty="0"/>
          </a:p>
        </p:txBody>
      </p:sp>
      <p:sp>
        <p:nvSpPr>
          <p:cNvPr id="3" name="Content Placeholder 2"/>
          <p:cNvSpPr>
            <a:spLocks noGrp="1"/>
          </p:cNvSpPr>
          <p:nvPr>
            <p:ph idx="1"/>
          </p:nvPr>
        </p:nvSpPr>
        <p:spPr>
          <a:xfrm>
            <a:off x="457200" y="2133600"/>
            <a:ext cx="8229600" cy="4419600"/>
          </a:xfrm>
        </p:spPr>
        <p:txBody>
          <a:bodyPr>
            <a:normAutofit fontScale="77500" lnSpcReduction="20000"/>
          </a:bodyPr>
          <a:lstStyle/>
          <a:p>
            <a:pPr marL="0" indent="0">
              <a:buNone/>
            </a:pPr>
            <a:r>
              <a:rPr lang="en-US" dirty="0" smtClean="0"/>
              <a:t>&lt;</a:t>
            </a:r>
            <a:r>
              <a:rPr lang="en-US" dirty="0"/>
              <a:t>head&gt;</a:t>
            </a:r>
          </a:p>
          <a:p>
            <a:pPr marL="0" indent="0">
              <a:buNone/>
            </a:pPr>
            <a:r>
              <a:rPr lang="en-US" dirty="0"/>
              <a:t>&lt;style&gt;</a:t>
            </a:r>
          </a:p>
          <a:p>
            <a:pPr marL="0" indent="0">
              <a:buNone/>
            </a:pPr>
            <a:r>
              <a:rPr lang="en-US" dirty="0"/>
              <a:t>p::first-letter {</a:t>
            </a:r>
          </a:p>
          <a:p>
            <a:pPr marL="0" indent="0">
              <a:buNone/>
            </a:pPr>
            <a:r>
              <a:rPr lang="en-US" dirty="0"/>
              <a:t>  color: #ff0000;</a:t>
            </a:r>
          </a:p>
          <a:p>
            <a:pPr marL="0" indent="0">
              <a:buNone/>
            </a:pPr>
            <a:r>
              <a:rPr lang="en-US" dirty="0"/>
              <a:t>  font-size: xx-large;</a:t>
            </a:r>
          </a:p>
          <a:p>
            <a:pPr marL="0" indent="0">
              <a:buNone/>
            </a:pPr>
            <a:r>
              <a:rPr lang="en-US" dirty="0"/>
              <a:t>}</a:t>
            </a:r>
          </a:p>
          <a:p>
            <a:pPr marL="0" indent="0">
              <a:buNone/>
            </a:pPr>
            <a:r>
              <a:rPr lang="en-US" dirty="0"/>
              <a:t>&lt;/style&gt;</a:t>
            </a:r>
          </a:p>
          <a:p>
            <a:pPr marL="0" indent="0">
              <a:buNone/>
            </a:pPr>
            <a:r>
              <a:rPr lang="en-US" dirty="0"/>
              <a:t>&lt;/head&gt;</a:t>
            </a:r>
          </a:p>
          <a:p>
            <a:pPr marL="0" indent="0">
              <a:buNone/>
            </a:pPr>
            <a:r>
              <a:rPr lang="en-US" dirty="0"/>
              <a:t>&lt;body&gt;</a:t>
            </a:r>
          </a:p>
          <a:p>
            <a:endParaRPr lang="en-US" dirty="0"/>
          </a:p>
          <a:p>
            <a:pPr marL="0" indent="0">
              <a:buNone/>
            </a:pPr>
            <a:r>
              <a:rPr lang="en-US" dirty="0"/>
              <a:t>&lt;p&gt;You can use the ::first-letter pseudo-element &lt;/p&gt;</a:t>
            </a:r>
          </a:p>
          <a:p>
            <a:endParaRPr lang="en-US" dirty="0"/>
          </a:p>
          <a:p>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209800"/>
            <a:ext cx="4038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1293213"/>
            <a:ext cx="8229600" cy="369332"/>
          </a:xfrm>
          <a:prstGeom prst="rect">
            <a:avLst/>
          </a:prstGeom>
          <a:noFill/>
        </p:spPr>
        <p:txBody>
          <a:bodyPr wrap="square" rtlCol="0">
            <a:spAutoFit/>
          </a:bodyPr>
          <a:lstStyle/>
          <a:p>
            <a:r>
              <a:rPr lang="en-US" b="1" dirty="0"/>
              <a:t>A CSS pseudo-element is used to style specified parts of an element.</a:t>
            </a:r>
          </a:p>
        </p:txBody>
      </p:sp>
    </p:spTree>
    <p:extLst>
      <p:ext uri="{BB962C8B-B14F-4D97-AF65-F5344CB8AC3E}">
        <p14:creationId xmlns:p14="http://schemas.microsoft.com/office/powerpoint/2010/main" val="33688927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Opacity / Transparency</a:t>
            </a:r>
            <a:br>
              <a:rPr lang="en-US" dirty="0"/>
            </a:br>
            <a:endParaRPr lang="en-US" dirty="0"/>
          </a:p>
        </p:txBody>
      </p:sp>
      <p:sp>
        <p:nvSpPr>
          <p:cNvPr id="3" name="Content Placeholder 2"/>
          <p:cNvSpPr>
            <a:spLocks noGrp="1"/>
          </p:cNvSpPr>
          <p:nvPr>
            <p:ph idx="1"/>
          </p:nvPr>
        </p:nvSpPr>
        <p:spPr>
          <a:xfrm>
            <a:off x="457200" y="1981200"/>
            <a:ext cx="8305800" cy="4800600"/>
          </a:xfrm>
        </p:spPr>
        <p:txBody>
          <a:bodyPr>
            <a:normAutofit fontScale="70000" lnSpcReduction="20000"/>
          </a:bodyPr>
          <a:lstStyle/>
          <a:p>
            <a:pPr marL="0" indent="0">
              <a:buNone/>
            </a:pPr>
            <a:r>
              <a:rPr lang="en-US" dirty="0" smtClean="0"/>
              <a:t>&lt;</a:t>
            </a:r>
            <a:r>
              <a:rPr lang="en-US" dirty="0"/>
              <a:t>style&gt;</a:t>
            </a:r>
          </a:p>
          <a:p>
            <a:pPr marL="0" indent="0">
              <a:buNone/>
            </a:pPr>
            <a:r>
              <a:rPr lang="en-US" dirty="0" err="1"/>
              <a:t>img</a:t>
            </a:r>
            <a:r>
              <a:rPr lang="en-US" dirty="0"/>
              <a:t> {</a:t>
            </a:r>
          </a:p>
          <a:p>
            <a:pPr marL="0" indent="0">
              <a:buNone/>
            </a:pPr>
            <a:r>
              <a:rPr lang="en-US" dirty="0"/>
              <a:t>  opacity: 0.5;</a:t>
            </a:r>
          </a:p>
          <a:p>
            <a:pPr marL="0" indent="0">
              <a:buNone/>
            </a:pPr>
            <a:r>
              <a:rPr lang="en-US" dirty="0" smtClean="0"/>
              <a:t>}</a:t>
            </a:r>
            <a:endParaRPr lang="en-US" dirty="0"/>
          </a:p>
          <a:p>
            <a:pPr marL="0" indent="0">
              <a:buNone/>
            </a:pPr>
            <a:r>
              <a:rPr lang="en-US" dirty="0" err="1"/>
              <a:t>img:hover</a:t>
            </a:r>
            <a:r>
              <a:rPr lang="en-US" dirty="0"/>
              <a:t> {</a:t>
            </a:r>
          </a:p>
          <a:p>
            <a:pPr marL="0" indent="0">
              <a:buNone/>
            </a:pPr>
            <a:r>
              <a:rPr lang="en-US" dirty="0"/>
              <a:t>  opacity: 1.0;</a:t>
            </a:r>
          </a:p>
          <a:p>
            <a:pPr marL="0" indent="0">
              <a:buNone/>
            </a:pPr>
            <a:r>
              <a:rPr lang="en-US" dirty="0"/>
              <a:t>}</a:t>
            </a:r>
          </a:p>
          <a:p>
            <a:pPr marL="0" indent="0">
              <a:buNone/>
            </a:pPr>
            <a:r>
              <a:rPr lang="en-US" dirty="0"/>
              <a:t>&lt;/style&gt;</a:t>
            </a:r>
          </a:p>
          <a:p>
            <a:pPr marL="0" indent="0">
              <a:buNone/>
            </a:pPr>
            <a:r>
              <a:rPr lang="en-US" dirty="0"/>
              <a:t>&lt;/head&gt;</a:t>
            </a:r>
          </a:p>
          <a:p>
            <a:pPr marL="0" indent="0">
              <a:buNone/>
            </a:pPr>
            <a:r>
              <a:rPr lang="en-US" dirty="0"/>
              <a:t>&lt;body&gt;</a:t>
            </a:r>
          </a:p>
          <a:p>
            <a:pPr marL="0" indent="0">
              <a:buNone/>
            </a:pPr>
            <a:r>
              <a:rPr lang="en-US" dirty="0"/>
              <a:t>&lt;</a:t>
            </a:r>
            <a:r>
              <a:rPr lang="en-US" dirty="0" err="1"/>
              <a:t>img</a:t>
            </a:r>
            <a:r>
              <a:rPr lang="en-US" dirty="0"/>
              <a:t> </a:t>
            </a:r>
            <a:r>
              <a:rPr lang="en-US" dirty="0" err="1"/>
              <a:t>src</a:t>
            </a:r>
            <a:r>
              <a:rPr lang="en-US" dirty="0"/>
              <a:t>="img_forest.jpg" alt="Forest" width="170" height="100"&gt;</a:t>
            </a:r>
          </a:p>
          <a:p>
            <a:pPr marL="0" indent="0">
              <a:buNone/>
            </a:pPr>
            <a:r>
              <a:rPr lang="en-US" dirty="0"/>
              <a:t>&lt;</a:t>
            </a:r>
            <a:r>
              <a:rPr lang="en-US" dirty="0" err="1"/>
              <a:t>img</a:t>
            </a:r>
            <a:r>
              <a:rPr lang="en-US" dirty="0"/>
              <a:t> </a:t>
            </a:r>
            <a:r>
              <a:rPr lang="en-US" dirty="0" err="1"/>
              <a:t>src</a:t>
            </a:r>
            <a:r>
              <a:rPr lang="en-US" dirty="0"/>
              <a:t>="img_mountains.jpg" alt="Mountains" width="170" height="100"&gt;</a:t>
            </a:r>
          </a:p>
          <a:p>
            <a:pPr marL="0" indent="0">
              <a:buNone/>
            </a:pPr>
            <a:r>
              <a:rPr lang="en-US" dirty="0"/>
              <a:t>&lt;</a:t>
            </a:r>
            <a:r>
              <a:rPr lang="en-US" dirty="0" err="1"/>
              <a:t>img</a:t>
            </a:r>
            <a:r>
              <a:rPr lang="en-US" dirty="0"/>
              <a:t> </a:t>
            </a:r>
            <a:r>
              <a:rPr lang="en-US" dirty="0" err="1"/>
              <a:t>src</a:t>
            </a:r>
            <a:r>
              <a:rPr lang="en-US" dirty="0"/>
              <a:t>="img_5terre.jpg" alt="Italy" width="170" height="100"&gt;</a:t>
            </a:r>
          </a:p>
          <a:p>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2057400"/>
            <a:ext cx="545782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605645"/>
            <a:ext cx="5486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1009195"/>
            <a:ext cx="8686800" cy="646331"/>
          </a:xfrm>
          <a:prstGeom prst="rect">
            <a:avLst/>
          </a:prstGeom>
          <a:noFill/>
        </p:spPr>
        <p:txBody>
          <a:bodyPr wrap="square" rtlCol="0">
            <a:spAutoFit/>
          </a:bodyPr>
          <a:lstStyle/>
          <a:p>
            <a:r>
              <a:rPr lang="en-US" b="1" dirty="0"/>
              <a:t>The opacity property can take a value from 0.0 - 1.0. The lower value, the more transparent</a:t>
            </a:r>
          </a:p>
        </p:txBody>
      </p:sp>
    </p:spTree>
    <p:extLst>
      <p:ext uri="{BB962C8B-B14F-4D97-AF65-F5344CB8AC3E}">
        <p14:creationId xmlns:p14="http://schemas.microsoft.com/office/powerpoint/2010/main" val="27339885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Navigation Bar</a:t>
            </a:r>
            <a:br>
              <a:rPr lang="en-US" dirty="0"/>
            </a:br>
            <a:endParaRPr lang="en-US" dirty="0"/>
          </a:p>
        </p:txBody>
      </p:sp>
      <p:sp>
        <p:nvSpPr>
          <p:cNvPr id="3" name="Content Placeholder 2"/>
          <p:cNvSpPr>
            <a:spLocks noGrp="1"/>
          </p:cNvSpPr>
          <p:nvPr>
            <p:ph idx="1"/>
          </p:nvPr>
        </p:nvSpPr>
        <p:spPr>
          <a:xfrm>
            <a:off x="381000" y="1600200"/>
            <a:ext cx="5791200" cy="5257800"/>
          </a:xfrm>
        </p:spPr>
        <p:txBody>
          <a:bodyPr>
            <a:normAutofit fontScale="40000" lnSpcReduction="20000"/>
          </a:bodyPr>
          <a:lstStyle/>
          <a:p>
            <a:pPr marL="0" indent="0">
              <a:buNone/>
            </a:pPr>
            <a:r>
              <a:rPr lang="en-US" dirty="0" smtClean="0"/>
              <a:t>&lt;</a:t>
            </a:r>
            <a:r>
              <a:rPr lang="en-US" dirty="0"/>
              <a:t>style&gt;</a:t>
            </a:r>
          </a:p>
          <a:p>
            <a:pPr marL="0" indent="0">
              <a:buNone/>
            </a:pPr>
            <a:r>
              <a:rPr lang="en-US" dirty="0" err="1"/>
              <a:t>ul</a:t>
            </a:r>
            <a:r>
              <a:rPr lang="en-US" dirty="0"/>
              <a:t> {</a:t>
            </a:r>
          </a:p>
          <a:p>
            <a:pPr marL="0" indent="0">
              <a:buNone/>
            </a:pPr>
            <a:r>
              <a:rPr lang="en-US" dirty="0"/>
              <a:t>  list-style-type: none;</a:t>
            </a:r>
          </a:p>
          <a:p>
            <a:pPr marL="0" indent="0">
              <a:buNone/>
            </a:pPr>
            <a:r>
              <a:rPr lang="en-US" dirty="0" smtClean="0"/>
              <a:t> </a:t>
            </a:r>
            <a:r>
              <a:rPr lang="en-US" dirty="0"/>
              <a:t>margin: 0;</a:t>
            </a:r>
          </a:p>
          <a:p>
            <a:pPr marL="0" indent="0">
              <a:buNone/>
            </a:pPr>
            <a:r>
              <a:rPr lang="en-US" dirty="0"/>
              <a:t>  padding: 0;</a:t>
            </a:r>
          </a:p>
          <a:p>
            <a:pPr marL="0" indent="0">
              <a:buNone/>
            </a:pPr>
            <a:r>
              <a:rPr lang="en-US" dirty="0"/>
              <a:t>  overflow: hidden;</a:t>
            </a:r>
          </a:p>
          <a:p>
            <a:pPr marL="0" indent="0">
              <a:buNone/>
            </a:pPr>
            <a:r>
              <a:rPr lang="en-US" dirty="0"/>
              <a:t>  background-color: #333;</a:t>
            </a:r>
          </a:p>
          <a:p>
            <a:pPr marL="0" indent="0">
              <a:buNone/>
            </a:pPr>
            <a:r>
              <a:rPr lang="en-US" dirty="0" smtClean="0"/>
              <a:t>}</a:t>
            </a:r>
            <a:endParaRPr lang="en-US" dirty="0"/>
          </a:p>
          <a:p>
            <a:pPr marL="0" indent="0">
              <a:buNone/>
            </a:pPr>
            <a:r>
              <a:rPr lang="en-US" dirty="0"/>
              <a:t>li {</a:t>
            </a:r>
          </a:p>
          <a:p>
            <a:pPr marL="0" indent="0">
              <a:buNone/>
            </a:pPr>
            <a:r>
              <a:rPr lang="en-US" dirty="0"/>
              <a:t>  float: left;</a:t>
            </a:r>
          </a:p>
          <a:p>
            <a:pPr marL="0" indent="0">
              <a:buNone/>
            </a:pPr>
            <a:r>
              <a:rPr lang="en-US" dirty="0" smtClean="0"/>
              <a:t>}</a:t>
            </a:r>
            <a:endParaRPr lang="en-US" dirty="0"/>
          </a:p>
          <a:p>
            <a:pPr marL="0" indent="0">
              <a:buNone/>
            </a:pPr>
            <a:r>
              <a:rPr lang="en-US" dirty="0"/>
              <a:t>li a {</a:t>
            </a:r>
          </a:p>
          <a:p>
            <a:pPr marL="0" indent="0">
              <a:buNone/>
            </a:pPr>
            <a:r>
              <a:rPr lang="en-US" dirty="0" smtClean="0"/>
              <a:t> </a:t>
            </a:r>
            <a:r>
              <a:rPr lang="en-US" dirty="0"/>
              <a:t>display: block;</a:t>
            </a:r>
          </a:p>
          <a:p>
            <a:pPr marL="0" indent="0">
              <a:buNone/>
            </a:pPr>
            <a:r>
              <a:rPr lang="en-US" dirty="0"/>
              <a:t>  color: white;</a:t>
            </a:r>
          </a:p>
          <a:p>
            <a:pPr marL="0" indent="0">
              <a:buNone/>
            </a:pPr>
            <a:r>
              <a:rPr lang="en-US" dirty="0"/>
              <a:t>  text-align: center;</a:t>
            </a:r>
          </a:p>
          <a:p>
            <a:pPr marL="0" indent="0">
              <a:buNone/>
            </a:pPr>
            <a:r>
              <a:rPr lang="en-US" dirty="0"/>
              <a:t>  padding: 14px 16px;</a:t>
            </a:r>
          </a:p>
          <a:p>
            <a:pPr marL="0" indent="0">
              <a:buNone/>
            </a:pPr>
            <a:r>
              <a:rPr lang="en-US" dirty="0"/>
              <a:t>  text-decoration: none;</a:t>
            </a:r>
          </a:p>
          <a:p>
            <a:pPr marL="0" indent="0">
              <a:buNone/>
            </a:pPr>
            <a:r>
              <a:rPr lang="en-US" dirty="0" smtClean="0"/>
              <a:t>}</a:t>
            </a:r>
            <a:endParaRPr lang="en-US" dirty="0"/>
          </a:p>
          <a:p>
            <a:pPr marL="0" indent="0">
              <a:buNone/>
            </a:pPr>
            <a:r>
              <a:rPr lang="en-US" dirty="0"/>
              <a:t>li a:hover:not(.active) {</a:t>
            </a:r>
          </a:p>
          <a:p>
            <a:pPr marL="0" indent="0">
              <a:buNone/>
            </a:pPr>
            <a:r>
              <a:rPr lang="en-US" dirty="0"/>
              <a:t>  background-color: #111;</a:t>
            </a:r>
          </a:p>
          <a:p>
            <a:pPr marL="0" indent="0">
              <a:buNone/>
            </a:pPr>
            <a:r>
              <a:rPr lang="en-US" dirty="0" smtClean="0"/>
              <a:t>}</a:t>
            </a:r>
            <a:endParaRPr lang="en-US" dirty="0"/>
          </a:p>
          <a:p>
            <a:pPr marL="0" indent="0">
              <a:buNone/>
            </a:pPr>
            <a:r>
              <a:rPr lang="en-US" dirty="0"/>
              <a:t>.active {</a:t>
            </a:r>
          </a:p>
          <a:p>
            <a:pPr marL="0" indent="0">
              <a:buNone/>
            </a:pPr>
            <a:r>
              <a:rPr lang="en-US" dirty="0"/>
              <a:t>  background-color: #4CAF50;</a:t>
            </a:r>
          </a:p>
          <a:p>
            <a:pPr marL="0" indent="0">
              <a:buNone/>
            </a:pPr>
            <a:r>
              <a:rPr lang="en-US" dirty="0"/>
              <a:t>}</a:t>
            </a:r>
          </a:p>
          <a:p>
            <a:pPr marL="0" indent="0">
              <a:buNone/>
            </a:pPr>
            <a:r>
              <a:rPr lang="en-US" dirty="0"/>
              <a:t>&lt;/style&gt;</a:t>
            </a:r>
          </a:p>
          <a:p>
            <a:endParaRPr lang="en-US" dirty="0"/>
          </a:p>
          <a:p>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819400"/>
            <a:ext cx="6297613"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1110734"/>
            <a:ext cx="8229600" cy="369332"/>
          </a:xfrm>
          <a:prstGeom prst="rect">
            <a:avLst/>
          </a:prstGeom>
          <a:noFill/>
        </p:spPr>
        <p:txBody>
          <a:bodyPr wrap="square" rtlCol="0">
            <a:spAutoFit/>
          </a:bodyPr>
          <a:lstStyle/>
          <a:p>
            <a:r>
              <a:rPr lang="en-US" b="1" dirty="0"/>
              <a:t>Having easy-to-use navigation is important for any web site.</a:t>
            </a:r>
          </a:p>
        </p:txBody>
      </p:sp>
    </p:spTree>
    <p:extLst>
      <p:ext uri="{BB962C8B-B14F-4D97-AF65-F5344CB8AC3E}">
        <p14:creationId xmlns:p14="http://schemas.microsoft.com/office/powerpoint/2010/main" val="24482422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b="1" dirty="0" smtClean="0"/>
              <a:t/>
            </a:r>
            <a:br>
              <a:rPr lang="en-US" b="1" dirty="0" smtClean="0"/>
            </a:br>
            <a:r>
              <a:rPr lang="en-US" b="1" dirty="0" smtClean="0"/>
              <a:t>Vertical </a:t>
            </a:r>
            <a:r>
              <a:rPr lang="en-US" b="1" dirty="0"/>
              <a:t>Navigation Bar</a:t>
            </a:r>
            <a:br>
              <a:rPr lang="en-US" b="1" dirty="0"/>
            </a:br>
            <a:endParaRPr lang="en-US" dirty="0"/>
          </a:p>
        </p:txBody>
      </p:sp>
      <p:sp>
        <p:nvSpPr>
          <p:cNvPr id="3" name="Content Placeholder 2"/>
          <p:cNvSpPr>
            <a:spLocks noGrp="1"/>
          </p:cNvSpPr>
          <p:nvPr>
            <p:ph idx="1"/>
          </p:nvPr>
        </p:nvSpPr>
        <p:spPr>
          <a:xfrm>
            <a:off x="457200" y="990600"/>
            <a:ext cx="8229600" cy="5867400"/>
          </a:xfrm>
        </p:spPr>
        <p:txBody>
          <a:bodyPr>
            <a:normAutofit fontScale="55000" lnSpcReduction="20000"/>
          </a:bodyPr>
          <a:lstStyle/>
          <a:p>
            <a:r>
              <a:rPr lang="en-US" dirty="0" smtClean="0"/>
              <a:t>&lt;</a:t>
            </a:r>
            <a:r>
              <a:rPr lang="en-US" dirty="0"/>
              <a:t>style&gt;</a:t>
            </a:r>
          </a:p>
          <a:p>
            <a:r>
              <a:rPr lang="en-US" dirty="0" err="1"/>
              <a:t>ul</a:t>
            </a:r>
            <a:r>
              <a:rPr lang="en-US" dirty="0"/>
              <a:t> {</a:t>
            </a:r>
          </a:p>
          <a:p>
            <a:r>
              <a:rPr lang="en-US" dirty="0"/>
              <a:t>  list-style-type: none;</a:t>
            </a:r>
          </a:p>
          <a:p>
            <a:r>
              <a:rPr lang="en-US" dirty="0"/>
              <a:t>  margin: 0;</a:t>
            </a:r>
          </a:p>
          <a:p>
            <a:r>
              <a:rPr lang="en-US" dirty="0"/>
              <a:t>  padding: 0;</a:t>
            </a:r>
          </a:p>
          <a:p>
            <a:r>
              <a:rPr lang="en-US" dirty="0"/>
              <a:t>  width: 200px;</a:t>
            </a:r>
          </a:p>
          <a:p>
            <a:r>
              <a:rPr lang="en-US" dirty="0"/>
              <a:t>  background-color: #f1f1f1;</a:t>
            </a:r>
          </a:p>
          <a:p>
            <a:r>
              <a:rPr lang="en-US" dirty="0" smtClean="0"/>
              <a:t>}</a:t>
            </a:r>
            <a:endParaRPr lang="en-US" dirty="0"/>
          </a:p>
          <a:p>
            <a:r>
              <a:rPr lang="en-US" dirty="0"/>
              <a:t>li a {</a:t>
            </a:r>
          </a:p>
          <a:p>
            <a:r>
              <a:rPr lang="en-US" dirty="0"/>
              <a:t>  display: block;</a:t>
            </a:r>
          </a:p>
          <a:p>
            <a:r>
              <a:rPr lang="en-US" dirty="0"/>
              <a:t>  color: #000;</a:t>
            </a:r>
          </a:p>
          <a:p>
            <a:r>
              <a:rPr lang="en-US" dirty="0"/>
              <a:t>  padding: 8px 16px;</a:t>
            </a:r>
          </a:p>
          <a:p>
            <a:r>
              <a:rPr lang="en-US" dirty="0"/>
              <a:t>  text-decoration: none;</a:t>
            </a:r>
          </a:p>
          <a:p>
            <a:r>
              <a:rPr lang="en-US" dirty="0"/>
              <a:t>}</a:t>
            </a:r>
          </a:p>
          <a:p>
            <a:endParaRPr lang="en-US" dirty="0"/>
          </a:p>
          <a:p>
            <a:r>
              <a:rPr lang="en-US" dirty="0"/>
              <a:t>/* Change the link color on hover */</a:t>
            </a:r>
          </a:p>
          <a:p>
            <a:r>
              <a:rPr lang="en-US" dirty="0"/>
              <a:t>li a:hover {</a:t>
            </a:r>
          </a:p>
          <a:p>
            <a:r>
              <a:rPr lang="en-US" dirty="0"/>
              <a:t>  background-color: #555;</a:t>
            </a:r>
          </a:p>
          <a:p>
            <a:r>
              <a:rPr lang="en-US" dirty="0"/>
              <a:t>  color: white;</a:t>
            </a:r>
          </a:p>
          <a:p>
            <a:r>
              <a:rPr lang="en-US" dirty="0"/>
              <a:t>}</a:t>
            </a:r>
          </a:p>
          <a:p>
            <a:r>
              <a:rPr lang="en-US" dirty="0"/>
              <a:t>&lt;/style&gt;</a:t>
            </a:r>
          </a:p>
          <a:p>
            <a:endParaRPr lang="en-US" dirty="0"/>
          </a:p>
          <a:p>
            <a:endParaRPr lang="en-US" dirty="0"/>
          </a:p>
          <a:p>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286000"/>
            <a:ext cx="3124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883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Forms</a:t>
            </a:r>
            <a:br>
              <a:rPr lang="en-US" dirty="0"/>
            </a:b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1" y="1676400"/>
            <a:ext cx="270541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45673"/>
            <a:ext cx="283671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1" y="4114799"/>
            <a:ext cx="41148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5900" y="4267200"/>
            <a:ext cx="3429000" cy="2133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1837" y="958334"/>
            <a:ext cx="8042563" cy="369332"/>
          </a:xfrm>
          <a:prstGeom prst="rect">
            <a:avLst/>
          </a:prstGeom>
          <a:noFill/>
        </p:spPr>
        <p:txBody>
          <a:bodyPr wrap="square" rtlCol="0">
            <a:spAutoFit/>
          </a:bodyPr>
          <a:lstStyle/>
          <a:p>
            <a:r>
              <a:rPr lang="en-US" b="1" dirty="0"/>
              <a:t>HTML form can be greatly improved with CSS</a:t>
            </a:r>
          </a:p>
        </p:txBody>
      </p:sp>
    </p:spTree>
    <p:extLst>
      <p:ext uri="{BB962C8B-B14F-4D97-AF65-F5344CB8AC3E}">
        <p14:creationId xmlns:p14="http://schemas.microsoft.com/office/powerpoint/2010/main" val="25475374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sz="3600" dirty="0"/>
              <a:t/>
            </a:r>
            <a:br>
              <a:rPr lang="en-US" sz="3600" dirty="0"/>
            </a:br>
            <a:r>
              <a:rPr lang="en-US" sz="3600" dirty="0" smtClean="0"/>
              <a:t/>
            </a:r>
            <a:br>
              <a:rPr lang="en-US" sz="3600" dirty="0" smtClean="0"/>
            </a:br>
            <a:r>
              <a:rPr lang="en-US" sz="4000" dirty="0" smtClean="0"/>
              <a:t>CSS</a:t>
            </a:r>
            <a:r>
              <a:rPr lang="en-US" sz="4000" dirty="0"/>
              <a:t>  Rounded </a:t>
            </a:r>
            <a:r>
              <a:rPr lang="en-US" sz="4000" dirty="0" smtClean="0"/>
              <a:t>Corners</a:t>
            </a:r>
            <a:r>
              <a:rPr lang="en-US" sz="4000" dirty="0"/>
              <a:t> </a:t>
            </a:r>
            <a:r>
              <a:rPr lang="en-US" sz="4000" dirty="0" smtClean="0"/>
              <a:t>And rotate</a:t>
            </a:r>
            <a:r>
              <a:rPr lang="en-US" sz="4000" dirty="0"/>
              <a:t>() Method</a:t>
            </a:r>
            <a:r>
              <a:rPr lang="en-US" dirty="0"/>
              <a:t/>
            </a:r>
            <a:br>
              <a:rPr lang="en-US" dirty="0"/>
            </a:br>
            <a:r>
              <a:rPr lang="en-US" dirty="0"/>
              <a:t/>
            </a:r>
            <a:br>
              <a:rPr lang="en-US" dirty="0"/>
            </a:b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7117" y="2057401"/>
            <a:ext cx="314368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537" y="1905000"/>
            <a:ext cx="28098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925" y="3733801"/>
            <a:ext cx="2660075" cy="2409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4163292"/>
            <a:ext cx="4267200" cy="270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103807"/>
            <a:ext cx="7225568" cy="369332"/>
          </a:xfrm>
          <a:prstGeom prst="rect">
            <a:avLst/>
          </a:prstGeom>
          <a:noFill/>
        </p:spPr>
        <p:txBody>
          <a:bodyPr wrap="none" rtlCol="0">
            <a:spAutoFit/>
          </a:bodyPr>
          <a:lstStyle/>
          <a:p>
            <a:r>
              <a:rPr lang="en-US" b="1" dirty="0"/>
              <a:t>The CSS border-radius property defines the radius of an element's corners</a:t>
            </a:r>
          </a:p>
        </p:txBody>
      </p:sp>
    </p:spTree>
    <p:extLst>
      <p:ext uri="{BB962C8B-B14F-4D97-AF65-F5344CB8AC3E}">
        <p14:creationId xmlns:p14="http://schemas.microsoft.com/office/powerpoint/2010/main" val="14151151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82758"/>
          </a:xfrm>
          <a:solidFill>
            <a:schemeClr val="bg1">
              <a:lumMod val="50000"/>
            </a:schemeClr>
          </a:solidFill>
        </p:spPr>
        <p:txBody>
          <a:bodyPr>
            <a:normAutofit fontScale="90000"/>
          </a:bodyPr>
          <a:lstStyle/>
          <a:p>
            <a:r>
              <a:rPr lang="en-US" b="1" dirty="0" smtClean="0"/>
              <a:t/>
            </a:r>
            <a:br>
              <a:rPr lang="en-US" b="1" dirty="0" smtClean="0"/>
            </a:br>
            <a:r>
              <a:rPr lang="en-US" b="1" dirty="0" smtClean="0"/>
              <a:t>The </a:t>
            </a:r>
            <a:r>
              <a:rPr lang="en-US" b="1" dirty="0"/>
              <a:t>transition </a:t>
            </a:r>
            <a:r>
              <a:rPr lang="en-US" b="1" dirty="0" smtClean="0"/>
              <a:t>Property and </a:t>
            </a:r>
            <a:r>
              <a:rPr lang="en-US" b="1" dirty="0"/>
              <a:t>Shadow </a:t>
            </a:r>
            <a:r>
              <a:rPr lang="en-US" b="1" dirty="0" smtClean="0"/>
              <a:t>Effects</a:t>
            </a:r>
            <a:r>
              <a:rPr lang="en-US" b="1" dirty="0"/>
              <a:t/>
            </a:r>
            <a:br>
              <a:rPr lang="en-US" b="1" dirty="0"/>
            </a:b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646" y="2177173"/>
            <a:ext cx="3924300" cy="1660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864" y="3837615"/>
            <a:ext cx="4210051"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382" y="2362200"/>
            <a:ext cx="3048000" cy="231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594" y="5257800"/>
            <a:ext cx="311900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9313" y="5791200"/>
            <a:ext cx="3295649"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5746" y="1279359"/>
            <a:ext cx="8126392" cy="369332"/>
          </a:xfrm>
          <a:prstGeom prst="rect">
            <a:avLst/>
          </a:prstGeom>
          <a:noFill/>
        </p:spPr>
        <p:txBody>
          <a:bodyPr wrap="none" rtlCol="0">
            <a:spAutoFit/>
          </a:bodyPr>
          <a:lstStyle/>
          <a:p>
            <a:r>
              <a:rPr lang="en-US" b="1" dirty="0"/>
              <a:t>The transition-delay property specifies a delay (in seconds) for the transition effect.</a:t>
            </a:r>
          </a:p>
        </p:txBody>
      </p:sp>
    </p:spTree>
    <p:extLst>
      <p:ext uri="{BB962C8B-B14F-4D97-AF65-F5344CB8AC3E}">
        <p14:creationId xmlns:p14="http://schemas.microsoft.com/office/powerpoint/2010/main" val="17944337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50000"/>
            </a:schemeClr>
          </a:solidFill>
        </p:spPr>
        <p:txBody>
          <a:bodyPr>
            <a:normAutofit fontScale="90000"/>
          </a:bodyPr>
          <a:lstStyle/>
          <a:p>
            <a:r>
              <a:rPr lang="en-US" b="1" dirty="0" smtClean="0"/>
              <a:t/>
            </a:r>
            <a:br>
              <a:rPr lang="en-US" b="1" dirty="0" smtClean="0"/>
            </a:br>
            <a:r>
              <a:rPr lang="en-US" b="1" dirty="0" smtClean="0"/>
              <a:t>CSS </a:t>
            </a:r>
            <a:r>
              <a:rPr lang="en-US" b="1" dirty="0"/>
              <a:t>Animations</a:t>
            </a:r>
            <a:br>
              <a:rPr lang="en-US" b="1" dirty="0"/>
            </a:b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272248"/>
            <a:ext cx="3886200" cy="3616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367" y="4936981"/>
            <a:ext cx="3193472"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257800"/>
            <a:ext cx="27432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0" y="902916"/>
            <a:ext cx="6477000" cy="369332"/>
          </a:xfrm>
          <a:prstGeom prst="rect">
            <a:avLst/>
          </a:prstGeom>
        </p:spPr>
        <p:txBody>
          <a:bodyPr wrap="square">
            <a:spAutoFit/>
          </a:bodyPr>
          <a:lstStyle/>
          <a:p>
            <a:r>
              <a:rPr lang="en-US" b="1" dirty="0"/>
              <a:t>CSS allows animation of HTML elements</a:t>
            </a:r>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524000"/>
            <a:ext cx="256222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7442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Tooltip</a:t>
            </a:r>
            <a:br>
              <a:rPr lang="en-US" dirty="0"/>
            </a:b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455" y="1676400"/>
            <a:ext cx="4343400" cy="490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1" y="1676400"/>
            <a:ext cx="32575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3733800"/>
            <a:ext cx="3481386"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1066800"/>
            <a:ext cx="8153400" cy="369332"/>
          </a:xfrm>
          <a:prstGeom prst="rect">
            <a:avLst/>
          </a:prstGeom>
        </p:spPr>
        <p:txBody>
          <a:bodyPr wrap="square">
            <a:spAutoFit/>
          </a:bodyPr>
          <a:lstStyle/>
          <a:p>
            <a:r>
              <a:rPr lang="en-US" b="1" dirty="0"/>
              <a:t>Create a tooltip that appears when the user moves the mouse over an element</a:t>
            </a:r>
          </a:p>
        </p:txBody>
      </p:sp>
    </p:spTree>
    <p:extLst>
      <p:ext uri="{BB962C8B-B14F-4D97-AF65-F5344CB8AC3E}">
        <p14:creationId xmlns:p14="http://schemas.microsoft.com/office/powerpoint/2010/main" val="10827748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bg1">
              <a:lumMod val="50000"/>
            </a:schemeClr>
          </a:solidFill>
        </p:spPr>
        <p:txBody>
          <a:bodyPr/>
          <a:lstStyle/>
          <a:p>
            <a:r>
              <a:rPr lang="en-US" dirty="0" smtClean="0"/>
              <a:t>Button</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52600"/>
            <a:ext cx="292449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862" y="1600201"/>
            <a:ext cx="526732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1387" y="4038600"/>
            <a:ext cx="5638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2064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tx2">
              <a:lumMod val="20000"/>
              <a:lumOff val="80000"/>
            </a:schemeClr>
          </a:solidFill>
        </p:spPr>
        <p:txBody>
          <a:bodyPr/>
          <a:lstStyle/>
          <a:p>
            <a:r>
              <a:rPr lang="en-US" dirty="0" smtClean="0"/>
              <a:t>Heading Tags</a:t>
            </a:r>
            <a:endParaRPr lang="en-US" dirty="0"/>
          </a:p>
        </p:txBody>
      </p:sp>
      <p:sp>
        <p:nvSpPr>
          <p:cNvPr id="4" name="Rectangle 3"/>
          <p:cNvSpPr>
            <a:spLocks noGrp="1"/>
          </p:cNvSpPr>
          <p:nvPr>
            <p:ph idx="1"/>
          </p:nvPr>
        </p:nvSpPr>
        <p:spPr/>
        <p:txBody>
          <a:bodyPr/>
          <a:lstStyle/>
          <a:p>
            <a:pPr eaLnBrk="1" hangingPunct="1"/>
            <a:r>
              <a:rPr lang="en-US" altLang="en-US" dirty="0" smtClean="0"/>
              <a:t>Heading tags define the sections on your page.</a:t>
            </a:r>
          </a:p>
          <a:p>
            <a:pPr eaLnBrk="1" hangingPunct="1"/>
            <a:r>
              <a:rPr lang="en-US" altLang="en-US" dirty="0" smtClean="0"/>
              <a:t>Headings are hierarchical: Heading 1, Heading 2, Heading 3, etc.</a:t>
            </a:r>
          </a:p>
          <a:p>
            <a:pPr eaLnBrk="1" hangingPunct="1"/>
            <a:r>
              <a:rPr lang="en-US" altLang="en-US" dirty="0" smtClean="0"/>
              <a:t>The format of Heading tags is</a:t>
            </a:r>
          </a:p>
          <a:p>
            <a:pPr lvl="1" eaLnBrk="1" hangingPunct="1">
              <a:buFontTx/>
              <a:buNone/>
            </a:pPr>
            <a:r>
              <a:rPr lang="en-US" altLang="en-US" dirty="0" smtClean="0"/>
              <a:t>&lt;h1&gt;This Is Heading 1&lt;/h1&gt;</a:t>
            </a:r>
          </a:p>
          <a:p>
            <a:pPr lvl="2" eaLnBrk="1" hangingPunct="1">
              <a:buFont typeface="Wingdings" pitchFamily="2" charset="2"/>
              <a:buNone/>
            </a:pPr>
            <a:r>
              <a:rPr lang="en-US" altLang="en-US" dirty="0" smtClean="0"/>
              <a:t>&lt;h2&gt;This Is Heading 2&lt;/h2&gt;</a:t>
            </a:r>
          </a:p>
          <a:p>
            <a:pPr lvl="3" eaLnBrk="1" hangingPunct="1">
              <a:buFontTx/>
              <a:buNone/>
            </a:pPr>
            <a:r>
              <a:rPr lang="en-US" altLang="en-US" dirty="0" smtClean="0"/>
              <a:t>&lt;h3&gt;This Is Heading 3&lt;/h3&gt;</a:t>
            </a:r>
          </a:p>
        </p:txBody>
      </p:sp>
    </p:spTree>
    <p:extLst>
      <p:ext uri="{BB962C8B-B14F-4D97-AF65-F5344CB8AC3E}">
        <p14:creationId xmlns:p14="http://schemas.microsoft.com/office/powerpoint/2010/main" val="32348550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65000"/>
            </a:schemeClr>
          </a:solidFill>
        </p:spPr>
        <p:txBody>
          <a:bodyPr>
            <a:normAutofit fontScale="90000"/>
          </a:bodyPr>
          <a:lstStyle/>
          <a:p>
            <a:r>
              <a:rPr lang="en-US" b="1" dirty="0" smtClean="0"/>
              <a:t/>
            </a:r>
            <a:br>
              <a:rPr lang="en-US" b="1" dirty="0" smtClean="0"/>
            </a:br>
            <a:r>
              <a:rPr lang="en-US" b="1" dirty="0" smtClean="0"/>
              <a:t>CSS </a:t>
            </a:r>
            <a:r>
              <a:rPr lang="en-US" b="1" dirty="0"/>
              <a:t>Multiple Columns</a:t>
            </a:r>
            <a:br>
              <a:rPr lang="en-US" b="1" dirty="0"/>
            </a:b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305792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905000"/>
            <a:ext cx="510063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1000" y="990600"/>
            <a:ext cx="8605838" cy="646331"/>
          </a:xfrm>
          <a:prstGeom prst="rect">
            <a:avLst/>
          </a:prstGeom>
        </p:spPr>
        <p:txBody>
          <a:bodyPr wrap="square">
            <a:spAutoFit/>
          </a:bodyPr>
          <a:lstStyle/>
          <a:p>
            <a:r>
              <a:rPr lang="en-US" b="1" dirty="0"/>
              <a:t>The CSS multi-column layout allows easy definition of multiple columns of text - just like in newspapers</a:t>
            </a:r>
          </a:p>
        </p:txBody>
      </p:sp>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252912"/>
            <a:ext cx="19716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0860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bg1">
              <a:lumMod val="65000"/>
            </a:schemeClr>
          </a:solidFill>
        </p:spPr>
        <p:txBody>
          <a:bodyPr>
            <a:normAutofit fontScale="90000"/>
          </a:bodyPr>
          <a:lstStyle/>
          <a:p>
            <a:r>
              <a:rPr lang="en-US" b="1" dirty="0" smtClean="0"/>
              <a:t/>
            </a:r>
            <a:br>
              <a:rPr lang="en-US" b="1" dirty="0" smtClean="0"/>
            </a:br>
            <a:r>
              <a:rPr lang="en-US" b="1" dirty="0" smtClean="0"/>
              <a:t>CSS </a:t>
            </a:r>
            <a:r>
              <a:rPr lang="en-US" b="1" dirty="0"/>
              <a:t>User Interface</a:t>
            </a:r>
            <a:br>
              <a:rPr lang="en-US" b="1" dirty="0"/>
            </a:br>
            <a:endParaRPr lang="en-US" dirty="0"/>
          </a:p>
        </p:txBody>
      </p:sp>
      <p:sp>
        <p:nvSpPr>
          <p:cNvPr id="3" name="Content Placeholder 2"/>
          <p:cNvSpPr>
            <a:spLocks noGrp="1"/>
          </p:cNvSpPr>
          <p:nvPr>
            <p:ph idx="1"/>
          </p:nvPr>
        </p:nvSpPr>
        <p:spPr>
          <a:xfrm>
            <a:off x="457200" y="1143000"/>
            <a:ext cx="8534400" cy="609600"/>
          </a:xfrm>
        </p:spPr>
        <p:txBody>
          <a:bodyPr>
            <a:normAutofit fontScale="62500" lnSpcReduction="20000"/>
          </a:bodyPr>
          <a:lstStyle/>
          <a:p>
            <a:r>
              <a:rPr lang="en-US" dirty="0"/>
              <a:t>T</a:t>
            </a:r>
            <a:r>
              <a:rPr lang="en-US" dirty="0" smtClean="0"/>
              <a:t>he </a:t>
            </a:r>
            <a:r>
              <a:rPr lang="en-US" dirty="0"/>
              <a:t>resize property specifies if (and how) an element should be resizable by the user</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230" y="2030413"/>
            <a:ext cx="2243570" cy="124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907741"/>
            <a:ext cx="3657601" cy="1292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11" y="3550513"/>
            <a:ext cx="2090739" cy="131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4849" y="3481310"/>
            <a:ext cx="3657601" cy="115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230" y="5105400"/>
            <a:ext cx="2110221" cy="1340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4411" y="4866981"/>
            <a:ext cx="3633789" cy="1305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64419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solidFill>
            <a:schemeClr val="bg1">
              <a:lumMod val="65000"/>
            </a:schemeClr>
          </a:solidFill>
        </p:spPr>
        <p:txBody>
          <a:bodyPr>
            <a:normAutofit fontScale="90000"/>
          </a:bodyPr>
          <a:lstStyle/>
          <a:p>
            <a:r>
              <a:rPr lang="en-US" b="1" dirty="0" smtClean="0"/>
              <a:t/>
            </a:r>
            <a:br>
              <a:rPr lang="en-US" b="1" dirty="0" smtClean="0"/>
            </a:br>
            <a:r>
              <a:rPr lang="en-US" b="1" dirty="0" smtClean="0"/>
              <a:t>CSS </a:t>
            </a:r>
            <a:r>
              <a:rPr lang="en-US" b="1" dirty="0"/>
              <a:t>Box Sizing</a:t>
            </a:r>
            <a:br>
              <a:rPr lang="en-US" b="1" dirty="0"/>
            </a:br>
            <a:endParaRPr lang="en-US" dirty="0"/>
          </a:p>
        </p:txBody>
      </p:sp>
      <p:sp>
        <p:nvSpPr>
          <p:cNvPr id="3" name="Content Placeholder 2"/>
          <p:cNvSpPr>
            <a:spLocks noGrp="1"/>
          </p:cNvSpPr>
          <p:nvPr>
            <p:ph idx="1"/>
          </p:nvPr>
        </p:nvSpPr>
        <p:spPr>
          <a:xfrm>
            <a:off x="457200" y="914400"/>
            <a:ext cx="8153400" cy="1524000"/>
          </a:xfrm>
        </p:spPr>
        <p:txBody>
          <a:bodyPr>
            <a:normAutofit fontScale="62500" lnSpcReduction="20000"/>
          </a:bodyPr>
          <a:lstStyle/>
          <a:p>
            <a:pPr>
              <a:buFont typeface="Wingdings" pitchFamily="2" charset="2"/>
              <a:buChar char="Ø"/>
            </a:pPr>
            <a:r>
              <a:rPr lang="en-US" dirty="0"/>
              <a:t>The CSS box-sizing property allows us to include the padding and border in an element's total width and height</a:t>
            </a:r>
            <a:r>
              <a:rPr lang="en-US" dirty="0" smtClean="0"/>
              <a:t>.</a:t>
            </a:r>
          </a:p>
          <a:p>
            <a:pPr marL="0" indent="0">
              <a:buNone/>
            </a:pPr>
            <a:r>
              <a:rPr lang="en-US" dirty="0" smtClean="0"/>
              <a:t> </a:t>
            </a:r>
            <a:r>
              <a:rPr lang="en-US" dirty="0"/>
              <a:t>By default, the width and height of an element is calculated like this:</a:t>
            </a:r>
          </a:p>
          <a:p>
            <a:pPr>
              <a:buFont typeface="Wingdings" pitchFamily="2" charset="2"/>
              <a:buChar char="Ø"/>
            </a:pPr>
            <a:r>
              <a:rPr lang="en-US" dirty="0"/>
              <a:t>width + padding + border = actual width of an element</a:t>
            </a:r>
            <a:br>
              <a:rPr lang="en-US" dirty="0"/>
            </a:br>
            <a:r>
              <a:rPr lang="en-US" dirty="0"/>
              <a:t>height + padding + border = actual height of an element</a:t>
            </a:r>
          </a:p>
          <a:p>
            <a:endParaRPr lang="en-US" dirty="0" smtClean="0"/>
          </a:p>
          <a:p>
            <a:endParaRPr lang="en-US" dirty="0" smtClean="0"/>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908" y="2514600"/>
            <a:ext cx="2630383" cy="1923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572" y="4660105"/>
            <a:ext cx="2819400" cy="215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57" y="4848224"/>
            <a:ext cx="20193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202" y="2514600"/>
            <a:ext cx="220980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2953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bg1">
              <a:lumMod val="50000"/>
            </a:schemeClr>
          </a:solidFill>
        </p:spPr>
        <p:txBody>
          <a:bodyPr>
            <a:normAutofit fontScale="90000"/>
          </a:bodyPr>
          <a:lstStyle/>
          <a:p>
            <a:r>
              <a:rPr lang="en-US" dirty="0" smtClean="0"/>
              <a:t/>
            </a:r>
            <a:br>
              <a:rPr lang="en-US" dirty="0" smtClean="0"/>
            </a:br>
            <a:r>
              <a:rPr lang="en-US" dirty="0" smtClean="0"/>
              <a:t>CSS</a:t>
            </a:r>
            <a:r>
              <a:rPr lang="en-US" dirty="0"/>
              <a:t> </a:t>
            </a:r>
            <a:r>
              <a:rPr lang="en-US" dirty="0" err="1"/>
              <a:t>Flexbox</a:t>
            </a:r>
            <a:r>
              <a:rPr lang="en-US" dirty="0"/>
              <a:t/>
            </a:r>
            <a:br>
              <a:rPr lang="en-US" dirty="0"/>
            </a:b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2655027"/>
            <a:ext cx="3276600" cy="240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173" y="2667000"/>
            <a:ext cx="4267200" cy="149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1066800"/>
            <a:ext cx="8153400" cy="646331"/>
          </a:xfrm>
          <a:prstGeom prst="rect">
            <a:avLst/>
          </a:prstGeom>
        </p:spPr>
        <p:txBody>
          <a:bodyPr wrap="square">
            <a:spAutoFit/>
          </a:bodyPr>
          <a:lstStyle/>
          <a:p>
            <a:r>
              <a:rPr lang="en-US" b="1" dirty="0"/>
              <a:t>The Flexible Box Layout Module, makes it easier to design flexible responsive layout structure without using float or positioning.</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343400"/>
            <a:ext cx="29718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15098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accent6">
              <a:lumMod val="75000"/>
            </a:schemeClr>
          </a:solidFill>
        </p:spPr>
        <p:txBody>
          <a:bodyPr>
            <a:normAutofit fontScale="90000"/>
          </a:bodyPr>
          <a:lstStyle/>
          <a:p>
            <a:r>
              <a:rPr lang="en-US" dirty="0" smtClean="0"/>
              <a:t/>
            </a:r>
            <a:br>
              <a:rPr lang="en-US" dirty="0" smtClean="0"/>
            </a:br>
            <a:r>
              <a:rPr lang="en-US" dirty="0" smtClean="0"/>
              <a:t>Bootstrap</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Bootstrap is a free front-end framework for faster and </a:t>
            </a:r>
            <a:r>
              <a:rPr lang="en-US" dirty="0" smtClean="0"/>
              <a:t>easier </a:t>
            </a:r>
            <a:r>
              <a:rPr lang="en-US" dirty="0"/>
              <a:t>web </a:t>
            </a:r>
            <a:r>
              <a:rPr lang="en-US" dirty="0" smtClean="0"/>
              <a:t>development</a:t>
            </a:r>
          </a:p>
          <a:p>
            <a:endParaRPr lang="en-US" dirty="0" smtClean="0"/>
          </a:p>
          <a:p>
            <a:r>
              <a:rPr lang="en-US" dirty="0" smtClean="0"/>
              <a:t>Bootstrap </a:t>
            </a:r>
            <a:r>
              <a:rPr lang="en-US" dirty="0"/>
              <a:t>includes HTML and CSS based design templates for typography, forms, buttons, tables, navigation, modals, image carousels and many other, as well as optional JavaScript plugins</a:t>
            </a:r>
          </a:p>
        </p:txBody>
      </p:sp>
    </p:spTree>
    <p:extLst>
      <p:ext uri="{BB962C8B-B14F-4D97-AF65-F5344CB8AC3E}">
        <p14:creationId xmlns:p14="http://schemas.microsoft.com/office/powerpoint/2010/main" val="12874184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accent6">
              <a:lumMod val="75000"/>
            </a:schemeClr>
          </a:solidFill>
        </p:spPr>
        <p:txBody>
          <a:bodyPr/>
          <a:lstStyle/>
          <a:p>
            <a:r>
              <a:rPr lang="en-US" dirty="0" smtClean="0"/>
              <a:t>Bootstrap Utilities</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17538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accent6">
              <a:lumMod val="75000"/>
            </a:schemeClr>
          </a:solidFill>
        </p:spPr>
        <p:txBody>
          <a:bodyPr/>
          <a:lstStyle/>
          <a:p>
            <a:r>
              <a:rPr lang="en-US" dirty="0"/>
              <a:t>Bootstrap </a:t>
            </a:r>
            <a:r>
              <a:rPr lang="en-US" dirty="0" smtClean="0"/>
              <a:t>Text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40971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8752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a:solidFill>
            <a:schemeClr val="accent6">
              <a:lumMod val="75000"/>
            </a:schemeClr>
          </a:solidFill>
        </p:spPr>
        <p:txBody>
          <a:bodyPr/>
          <a:lstStyle/>
          <a:p>
            <a:r>
              <a:rPr lang="en-US" dirty="0" smtClean="0"/>
              <a:t>Border-Borders, Radius</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108364"/>
            <a:ext cx="3200400" cy="1809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1143000"/>
            <a:ext cx="4371974"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01736"/>
            <a:ext cx="3565814" cy="211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656" y="5618018"/>
            <a:ext cx="7335837" cy="117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1" y="2286000"/>
            <a:ext cx="4665952"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99194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accent6">
              <a:lumMod val="75000"/>
            </a:schemeClr>
          </a:solidFill>
        </p:spPr>
        <p:txBody>
          <a:bodyPr>
            <a:normAutofit fontScale="90000"/>
          </a:bodyPr>
          <a:lstStyle/>
          <a:p>
            <a:r>
              <a:rPr lang="en-US" dirty="0" smtClean="0"/>
              <a:t/>
            </a:r>
            <a:br>
              <a:rPr lang="en-US" dirty="0" smtClean="0"/>
            </a:br>
            <a:r>
              <a:rPr lang="en-US" dirty="0" smtClean="0"/>
              <a:t>Bootstrap </a:t>
            </a:r>
            <a:r>
              <a:rPr lang="en-US" dirty="0"/>
              <a:t>4 Colors</a:t>
            </a:r>
            <a:br>
              <a:rPr lang="en-US" dirty="0"/>
            </a:br>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763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3962400"/>
            <a:ext cx="7924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 y="1103868"/>
            <a:ext cx="8610599" cy="646331"/>
          </a:xfrm>
          <a:prstGeom prst="rect">
            <a:avLst/>
          </a:prstGeom>
          <a:noFill/>
        </p:spPr>
        <p:txBody>
          <a:bodyPr wrap="square" rtlCol="0">
            <a:spAutoFit/>
          </a:bodyPr>
          <a:lstStyle/>
          <a:p>
            <a:r>
              <a:rPr lang="en-US" b="1" dirty="0"/>
              <a:t>Bootstrap 4 has some contextual classes that can be used to provide "meaning through colors</a:t>
            </a:r>
          </a:p>
        </p:txBody>
      </p:sp>
    </p:spTree>
    <p:extLst>
      <p:ext uri="{BB962C8B-B14F-4D97-AF65-F5344CB8AC3E}">
        <p14:creationId xmlns:p14="http://schemas.microsoft.com/office/powerpoint/2010/main" val="26049827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a:solidFill>
            <a:schemeClr val="accent6">
              <a:lumMod val="75000"/>
            </a:schemeClr>
          </a:solidFill>
        </p:spPr>
        <p:txBody>
          <a:bodyPr>
            <a:normAutofit fontScale="90000"/>
          </a:bodyPr>
          <a:lstStyle/>
          <a:p>
            <a:r>
              <a:rPr lang="en-US" dirty="0" smtClean="0"/>
              <a:t/>
            </a:r>
            <a:br>
              <a:rPr lang="en-US" dirty="0" smtClean="0"/>
            </a:br>
            <a:r>
              <a:rPr lang="en-US" dirty="0" smtClean="0"/>
              <a:t>Headings- Paragraphs, Display</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676400"/>
            <a:ext cx="441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676400"/>
            <a:ext cx="35814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908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2422</TotalTime>
  <Words>5620</Words>
  <Application>Microsoft Office PowerPoint</Application>
  <PresentationFormat>On-screen Show (4:3)</PresentationFormat>
  <Paragraphs>1008</Paragraphs>
  <Slides>132</Slides>
  <Notes>3</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Office Theme</vt:lpstr>
      <vt:lpstr>Welcome to my presentation on HTML, CSS, Bootstrap</vt:lpstr>
      <vt:lpstr> Introduction to HTML </vt:lpstr>
      <vt:lpstr>HTML Page Structure</vt:lpstr>
      <vt:lpstr>Text Formatting Tags</vt:lpstr>
      <vt:lpstr>HTML Text Formatting Example</vt:lpstr>
      <vt:lpstr>HTML Quotation and Citation</vt:lpstr>
      <vt:lpstr>Example</vt:lpstr>
      <vt:lpstr>HTML Styles</vt:lpstr>
      <vt:lpstr>Heading Tags</vt:lpstr>
      <vt:lpstr>Write Some HTML</vt:lpstr>
      <vt:lpstr>HTML Paragraphs, Links</vt:lpstr>
      <vt:lpstr>HTML Images</vt:lpstr>
      <vt:lpstr>HTML Attributes List</vt:lpstr>
      <vt:lpstr>HTML Attributes Example</vt:lpstr>
      <vt:lpstr>Hyperlinks</vt:lpstr>
      <vt:lpstr>External Links</vt:lpstr>
      <vt:lpstr>Internal Links</vt:lpstr>
      <vt:lpstr>Mail-to Links</vt:lpstr>
      <vt:lpstr>HTML Comments</vt:lpstr>
      <vt:lpstr>HTML Tables</vt:lpstr>
      <vt:lpstr>HTML Tables</vt:lpstr>
      <vt:lpstr> HTML Tables </vt:lpstr>
      <vt:lpstr> HTML Tables </vt:lpstr>
      <vt:lpstr>HTML Tables</vt:lpstr>
      <vt:lpstr>HTML  Unordered Lists</vt:lpstr>
      <vt:lpstr>Unordered HTML List</vt:lpstr>
      <vt:lpstr> HTML  Ordered Lists </vt:lpstr>
      <vt:lpstr>Ordered HTML List</vt:lpstr>
      <vt:lpstr>HTML Description Lists</vt:lpstr>
      <vt:lpstr>Nested HTML Lists Example</vt:lpstr>
      <vt:lpstr>HTML Block and Inline Elements</vt:lpstr>
      <vt:lpstr>Audio Elements on Web in HTML</vt:lpstr>
      <vt:lpstr>Video Elements on Web in HTML</vt:lpstr>
      <vt:lpstr>HTML Marquees</vt:lpstr>
      <vt:lpstr>HTML Frames</vt:lpstr>
      <vt:lpstr>PowerPoint Presentation</vt:lpstr>
      <vt:lpstr> HTML Iframes </vt:lpstr>
      <vt:lpstr> HTML YouTube Videos </vt:lpstr>
      <vt:lpstr>HTML Map Location</vt:lpstr>
      <vt:lpstr> HTML Forms </vt:lpstr>
      <vt:lpstr> The select Element </vt:lpstr>
      <vt:lpstr> HTML Input Types </vt:lpstr>
      <vt:lpstr> The readonly Attribute </vt:lpstr>
      <vt:lpstr> Semantic Elements in HTML </vt:lpstr>
      <vt:lpstr> HTML Entities </vt:lpstr>
      <vt:lpstr> HTML Mathematical  Symbols </vt:lpstr>
      <vt:lpstr>CSS</vt:lpstr>
      <vt:lpstr>Inline CSS</vt:lpstr>
      <vt:lpstr>Internal CSS</vt:lpstr>
      <vt:lpstr>External CSS</vt:lpstr>
      <vt:lpstr> CSS Syntax </vt:lpstr>
      <vt:lpstr>The &lt;div&gt; Element</vt:lpstr>
      <vt:lpstr>HTML The class Attribute</vt:lpstr>
      <vt:lpstr> The CSS element Selector </vt:lpstr>
      <vt:lpstr> The CSS id Selector </vt:lpstr>
      <vt:lpstr> The CSS class Selector </vt:lpstr>
      <vt:lpstr> The CSS Grouping Selector </vt:lpstr>
      <vt:lpstr> CSS Comments </vt:lpstr>
      <vt:lpstr> CSS Color </vt:lpstr>
      <vt:lpstr>CSS Color</vt:lpstr>
      <vt:lpstr>CSS Color</vt:lpstr>
      <vt:lpstr> CSS Border Style </vt:lpstr>
      <vt:lpstr> CSS Borders </vt:lpstr>
      <vt:lpstr> CSS Margins </vt:lpstr>
      <vt:lpstr> CSS Padding </vt:lpstr>
      <vt:lpstr> CSS Setting height and width </vt:lpstr>
      <vt:lpstr> CSS Box Model </vt:lpstr>
      <vt:lpstr> CSS Box Model Example </vt:lpstr>
      <vt:lpstr> CSS Text </vt:lpstr>
      <vt:lpstr> CSS Fonts </vt:lpstr>
      <vt:lpstr> CSS Icons </vt:lpstr>
      <vt:lpstr> CSS Lists </vt:lpstr>
      <vt:lpstr> CSS Tables </vt:lpstr>
      <vt:lpstr> CSS  position Property </vt:lpstr>
      <vt:lpstr> CSS Overflow </vt:lpstr>
      <vt:lpstr> CSS - float  </vt:lpstr>
      <vt:lpstr> CSS  inline-block </vt:lpstr>
      <vt:lpstr> CSS  Horizontal &amp; Vertical Align </vt:lpstr>
      <vt:lpstr> Pseudo-classes </vt:lpstr>
      <vt:lpstr> CSS Pseudo-elements </vt:lpstr>
      <vt:lpstr> CSS Opacity / Transparency </vt:lpstr>
      <vt:lpstr> CSS Navigation Bar </vt:lpstr>
      <vt:lpstr> Vertical Navigation Bar </vt:lpstr>
      <vt:lpstr> CSS Forms </vt:lpstr>
      <vt:lpstr>  CSS  Rounded Corners And rotate() Method  </vt:lpstr>
      <vt:lpstr> The transition Property and Shadow Effects </vt:lpstr>
      <vt:lpstr> CSS Animations </vt:lpstr>
      <vt:lpstr> CSS Tooltip </vt:lpstr>
      <vt:lpstr>Button</vt:lpstr>
      <vt:lpstr> CSS Multiple Columns </vt:lpstr>
      <vt:lpstr> CSS User Interface </vt:lpstr>
      <vt:lpstr> CSS Box Sizing </vt:lpstr>
      <vt:lpstr> CSS Flexbox </vt:lpstr>
      <vt:lpstr> Bootstrap </vt:lpstr>
      <vt:lpstr>Bootstrap Utilities</vt:lpstr>
      <vt:lpstr>Bootstrap Text</vt:lpstr>
      <vt:lpstr>Border-Borders, Radius</vt:lpstr>
      <vt:lpstr> Bootstrap 4 Colors </vt:lpstr>
      <vt:lpstr> Headings- Paragraphs, Display </vt:lpstr>
      <vt:lpstr>Image</vt:lpstr>
      <vt:lpstr>  Containers </vt:lpstr>
      <vt:lpstr>Grids</vt:lpstr>
      <vt:lpstr> Grid  </vt:lpstr>
      <vt:lpstr>Grids</vt:lpstr>
      <vt:lpstr> Grid Example </vt:lpstr>
      <vt:lpstr>Bootstrap Table </vt:lpstr>
      <vt:lpstr> Bootstrap 4 Alerts </vt:lpstr>
      <vt:lpstr>Buttons</vt:lpstr>
      <vt:lpstr> Bootstrap Glyphicons  </vt:lpstr>
      <vt:lpstr>Cards</vt:lpstr>
      <vt:lpstr> Bootstrap 4 Dropdowns </vt:lpstr>
      <vt:lpstr> Bootstrap 4 Collapse </vt:lpstr>
      <vt:lpstr> Navbar With Dropdown </vt:lpstr>
      <vt:lpstr> Form Validation </vt:lpstr>
      <vt:lpstr> Bootstrap 4 Inputs Group </vt:lpstr>
      <vt:lpstr> Bootstrap 4 Carousel </vt:lpstr>
      <vt:lpstr> Bootstrap 4 Modal </vt:lpstr>
      <vt:lpstr> Bootstrap 4 Tooltip </vt:lpstr>
      <vt:lpstr> Bootstrap 4 Popover </vt:lpstr>
      <vt:lpstr> Bootstrap 4 Toast </vt:lpstr>
      <vt:lpstr> Bootstrap 4 Scrollspy </vt:lpstr>
      <vt:lpstr>Flex</vt:lpstr>
      <vt:lpstr> Bootstrap Responsive  </vt:lpstr>
      <vt:lpstr> Bootstrap Navigation Item Responsive </vt:lpstr>
      <vt:lpstr>Bootstrap Hero Section Responsive</vt:lpstr>
      <vt:lpstr>Bootstrap Card Responsive</vt:lpstr>
      <vt:lpstr> Bootstrap  responsive Video </vt:lpstr>
      <vt:lpstr> Bootstrap  responsive Footer </vt:lpstr>
      <vt:lpstr> Bootstrap Responsive Full Page </vt:lpstr>
      <vt:lpstr>Any Question or Suggestion</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Ashik</dc:creator>
  <cp:lastModifiedBy>Ashik</cp:lastModifiedBy>
  <cp:revision>155</cp:revision>
  <dcterms:created xsi:type="dcterms:W3CDTF">2020-02-26T17:08:10Z</dcterms:created>
  <dcterms:modified xsi:type="dcterms:W3CDTF">2020-03-03T00:37:59Z</dcterms:modified>
</cp:coreProperties>
</file>